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  <Override PartName="/ppt/revisionInfo.xml" ContentType="application/vnd.ms-powerpoint.revisioninfo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 bookmarkIdSeed="2">
  <p:sldMasterIdLst>
    <p:sldMasterId id="2147483648" r:id="rId4"/>
  </p:sldMasterIdLst>
  <p:notesMasterIdLst>
    <p:notesMasterId r:id="rId17"/>
  </p:notesMasterIdLst>
  <p:handoutMasterIdLst>
    <p:handoutMasterId r:id="rId18"/>
  </p:handoutMasterIdLst>
  <p:sldIdLst>
    <p:sldId id="285" r:id="rId5"/>
    <p:sldId id="310" r:id="rId6"/>
    <p:sldId id="333" r:id="rId7"/>
    <p:sldId id="336" r:id="rId8"/>
    <p:sldId id="341" r:id="rId9"/>
    <p:sldId id="338" r:id="rId10"/>
    <p:sldId id="339" r:id="rId11"/>
    <p:sldId id="340" r:id="rId12"/>
    <p:sldId id="332" r:id="rId13"/>
    <p:sldId id="328" r:id="rId14"/>
    <p:sldId id="313" r:id="rId15"/>
    <p:sldId id="297" r:id="rId16"/>
  </p:sldIdLst>
  <p:sldSz cx="12192000" cy="6858000"/>
  <p:notesSz cx="6797675" cy="9929813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648" userDrawn="1">
          <p15:clr>
            <a:srgbClr val="A4A3A4"/>
          </p15:clr>
        </p15:guide>
        <p15:guide id="2" pos="2664" userDrawn="1">
          <p15:clr>
            <a:srgbClr val="A4A3A4"/>
          </p15:clr>
        </p15:guide>
        <p15:guide id="3" orient="horz" pos="2664" userDrawn="1">
          <p15:clr>
            <a:srgbClr val="A4A3A4"/>
          </p15:clr>
        </p15:guide>
        <p15:guide id="4" orient="horz" pos="3249" userDrawn="1">
          <p15:clr>
            <a:srgbClr val="A4A3A4"/>
          </p15:clr>
        </p15:guide>
        <p15:guide id="5" pos="325" userDrawn="1">
          <p15:clr>
            <a:srgbClr val="A4A3A4"/>
          </p15:clr>
        </p15:guide>
        <p15:guide id="7" orient="horz" pos="981" userDrawn="1">
          <p15:clr>
            <a:srgbClr val="A4A3A4"/>
          </p15:clr>
        </p15:guide>
        <p15:guide id="8" orient="horz" pos="4020" userDrawn="1">
          <p15:clr>
            <a:srgbClr val="A4A3A4"/>
          </p15:clr>
        </p15:guide>
        <p15:guide id="9" orient="horz" pos="3838" userDrawn="1">
          <p15:clr>
            <a:srgbClr val="A4A3A4"/>
          </p15:clr>
        </p15:guide>
        <p15:guide id="10" orient="horz" pos="4133" userDrawn="1">
          <p15:clr>
            <a:srgbClr val="A4A3A4"/>
          </p15:clr>
        </p15:guide>
        <p15:guide id="11" pos="892" userDrawn="1">
          <p15:clr>
            <a:srgbClr val="A4A3A4"/>
          </p15:clr>
        </p15:guide>
        <p15:guide id="12" pos="1073" userDrawn="1">
          <p15:clr>
            <a:srgbClr val="A4A3A4"/>
          </p15:clr>
        </p15:guide>
        <p15:guide id="13" pos="1481" userDrawn="1">
          <p15:clr>
            <a:srgbClr val="A4A3A4"/>
          </p15:clr>
        </p15:guide>
        <p15:guide id="14" pos="1663" userDrawn="1">
          <p15:clr>
            <a:srgbClr val="A4A3A4"/>
          </p15:clr>
        </p15:guide>
        <p15:guide id="15" pos="7401" userDrawn="1">
          <p15:clr>
            <a:srgbClr val="A4A3A4"/>
          </p15:clr>
        </p15:guide>
        <p15:guide id="16" orient="horz" pos="2137" userDrawn="1">
          <p15:clr>
            <a:srgbClr val="A4A3A4"/>
          </p15:clr>
        </p15:guide>
        <p15:guide id="17" orient="horz" pos="459" userDrawn="1">
          <p15:clr>
            <a:srgbClr val="A4A3A4"/>
          </p15:clr>
        </p15:guide>
        <p15:guide id="18" orient="horz" pos="640" userDrawn="1">
          <p15:clr>
            <a:srgbClr val="A4A3A4"/>
          </p15:clr>
        </p15:guide>
        <p15:guide id="19" pos="284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Автор" initials="A" lastIdx="1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DDF7"/>
    <a:srgbClr val="EE1133"/>
    <a:srgbClr val="00BBEE"/>
    <a:srgbClr val="B7B8B9"/>
    <a:srgbClr val="0088BB"/>
    <a:srgbClr val="DBDBDC"/>
    <a:srgbClr val="6F7171"/>
    <a:srgbClr val="FCFCFC"/>
    <a:srgbClr val="5598D4"/>
    <a:srgbClr val="5473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95ACC36-10C9-4EA9-8F2E-FF4E82506243}" v="3" dt="2021-08-31T21:12:20.09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05" autoAdjust="0"/>
    <p:restoredTop sz="96163" autoAdjust="0"/>
  </p:normalViewPr>
  <p:slideViewPr>
    <p:cSldViewPr snapToGrid="0">
      <p:cViewPr varScale="1">
        <p:scale>
          <a:sx n="111" d="100"/>
          <a:sy n="111" d="100"/>
        </p:scale>
        <p:origin x="336" y="114"/>
      </p:cViewPr>
      <p:guideLst>
        <p:guide orient="horz" pos="3648"/>
        <p:guide pos="2664"/>
        <p:guide orient="horz" pos="2664"/>
        <p:guide orient="horz" pos="3249"/>
        <p:guide pos="325"/>
        <p:guide orient="horz" pos="981"/>
        <p:guide orient="horz" pos="4020"/>
        <p:guide orient="horz" pos="3838"/>
        <p:guide orient="horz" pos="4133"/>
        <p:guide pos="892"/>
        <p:guide pos="1073"/>
        <p:guide pos="1481"/>
        <p:guide pos="1663"/>
        <p:guide pos="7401"/>
        <p:guide orient="horz" pos="2137"/>
        <p:guide orient="horz" pos="459"/>
        <p:guide orient="horz" pos="640"/>
        <p:guide pos="284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36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Relationship Id="rId35" Type="http://schemas.microsoft.com/office/2018/10/relationships/authors" Target="author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38D32CE2-6C64-40A5-9DAB-DD3946A432E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20569BD-8C5B-4110-9E60-C359DDF5614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A1733319-4E1B-4F94-A9CB-22FC9A6DC6BE}" type="datetime1">
              <a:rPr lang="ru-RU" smtClean="0"/>
              <a:t>24.09.2026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4C05E23-8F29-4628-B4F0-7CBCB7658FD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193352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94C8470-F9D1-4B41-99D5-690FD7E347AB}" type="datetime1">
              <a:rPr lang="ru-RU" noProof="0" smtClean="0"/>
              <a:t>24.09.2026</a:t>
            </a:fld>
            <a:endParaRPr lang="ru-RU" noProof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8722"/>
            <a:ext cx="543814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1600"/>
            <a:ext cx="2945659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4F4F1A11-BB96-443E-B274-982C61AA7E0D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15289623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4F4F1A11-BB96-443E-B274-982C61AA7E0D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87072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4F4F1A11-BB96-443E-B274-982C61AA7E0D}" type="slidenum">
              <a:rPr lang="ru-RU" noProof="0" smtClean="0"/>
              <a:t>2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0726972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4F4F1A11-BB96-443E-B274-982C61AA7E0D}" type="slidenum">
              <a:rPr lang="ru-RU" noProof="0" smtClean="0"/>
              <a:t>3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197434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4F4F1A11-BB96-443E-B274-982C61AA7E0D}" type="slidenum">
              <a:rPr lang="ru-RU" noProof="0" smtClean="0"/>
              <a:t>4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3387754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4F4F1A11-BB96-443E-B274-982C61AA7E0D}" type="slidenum">
              <a:rPr lang="ru-RU" noProof="0" smtClean="0"/>
              <a:t>5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6681389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4F4F1A11-BB96-443E-B274-982C61AA7E0D}" type="slidenum">
              <a:rPr lang="ru-RU" noProof="0" smtClean="0"/>
              <a:t>6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7009313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4F4F1A11-BB96-443E-B274-982C61AA7E0D}" type="slidenum">
              <a:rPr lang="ru-RU" noProof="0" smtClean="0"/>
              <a:t>7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7330351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4F4F1A11-BB96-443E-B274-982C61AA7E0D}" type="slidenum">
              <a:rPr lang="ru-RU" noProof="0" smtClean="0"/>
              <a:t>8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4652777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4F4F1A11-BB96-443E-B274-982C61AA7E0D}" type="slidenum">
              <a:rPr lang="ru-RU" noProof="0" smtClean="0"/>
              <a:t>9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5253184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4F4F1A11-BB96-443E-B274-982C61AA7E0D}" type="slidenum">
              <a:rPr lang="ru-RU" noProof="0" smtClean="0"/>
              <a:t>10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8745691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4F4F1A11-BB96-443E-B274-982C61AA7E0D}" type="slidenum">
              <a:rPr lang="ru-RU" noProof="0" smtClean="0"/>
              <a:t>11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2167484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4F4F1A11-BB96-443E-B274-982C61AA7E0D}" type="slidenum">
              <a:rPr lang="ru-RU" noProof="0" smtClean="0"/>
              <a:t>12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9584754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BE5B50AA-4BAC-4997-B444-E281DECD0DB4}"/>
              </a:ext>
            </a:extLst>
          </p:cNvPr>
          <p:cNvCxnSpPr>
            <a:cxnSpLocks/>
          </p:cNvCxnSpPr>
          <p:nvPr userDrawn="1"/>
        </p:nvCxnSpPr>
        <p:spPr>
          <a:xfrm>
            <a:off x="4579559" y="5744231"/>
            <a:ext cx="0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9836124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158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939" y="207002"/>
            <a:ext cx="1427162" cy="357195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9855200" y="257175"/>
            <a:ext cx="2209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C202E3B1-6DF7-4B29-82F3-D7025B3D8106}" type="slidenum">
              <a:rPr lang="ru-RU" sz="1200" smtClean="0">
                <a:solidFill>
                  <a:srgbClr val="74777B"/>
                </a:solidFill>
              </a:rPr>
              <a:pPr algn="r"/>
              <a:t>‹#›</a:t>
            </a:fld>
            <a:endParaRPr lang="ru-RU" sz="1200" dirty="0">
              <a:solidFill>
                <a:srgbClr val="74777B"/>
              </a:solidFill>
            </a:endParaRPr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67708C79-A4AC-4B5D-92DF-600737E4D11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876675" y="171450"/>
            <a:ext cx="10515600" cy="923925"/>
          </a:xfrm>
        </p:spPr>
        <p:txBody>
          <a:bodyPr rtlCol="0">
            <a:normAutofit/>
          </a:bodyPr>
          <a:lstStyle/>
          <a:p>
            <a:r>
              <a:rPr lang="ru-RU" sz="2800" b="1" dirty="0" smtClean="0">
                <a:solidFill>
                  <a:srgbClr val="00BBE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СОСТАВ КОМПЛЕКТА ДОКУМЕНТОВ</a:t>
            </a:r>
            <a:endParaRPr lang="ru-RU" sz="2800" b="1" dirty="0">
              <a:solidFill>
                <a:srgbClr val="00BBE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57814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 с рисунком 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Рисунок 10">
            <a:extLst>
              <a:ext uri="{FF2B5EF4-FFF2-40B4-BE49-F238E27FC236}">
                <a16:creationId xmlns:a16="http://schemas.microsoft.com/office/drawing/2014/main" id="{3583479E-F517-4F8A-9382-5B73D75104D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16886" y="0"/>
            <a:ext cx="6175114" cy="6858000"/>
          </a:xfrm>
          <a:custGeom>
            <a:avLst/>
            <a:gdLst>
              <a:gd name="connsiteX0" fmla="*/ 1341004 w 6175114"/>
              <a:gd name="connsiteY0" fmla="*/ 0 h 6858000"/>
              <a:gd name="connsiteX1" fmla="*/ 6175114 w 6175114"/>
              <a:gd name="connsiteY1" fmla="*/ 0 h 6858000"/>
              <a:gd name="connsiteX2" fmla="*/ 6175114 w 6175114"/>
              <a:gd name="connsiteY2" fmla="*/ 1753853 h 6858000"/>
              <a:gd name="connsiteX3" fmla="*/ 5820369 w 6175114"/>
              <a:gd name="connsiteY3" fmla="*/ 2196189 h 6858000"/>
              <a:gd name="connsiteX4" fmla="*/ 3753019 w 6175114"/>
              <a:gd name="connsiteY4" fmla="*/ 1432910 h 6858000"/>
              <a:gd name="connsiteX5" fmla="*/ 2496678 w 6175114"/>
              <a:gd name="connsiteY5" fmla="*/ 2275742 h 6858000"/>
              <a:gd name="connsiteX6" fmla="*/ 4071059 w 6175114"/>
              <a:gd name="connsiteY6" fmla="*/ 3452528 h 6858000"/>
              <a:gd name="connsiteX7" fmla="*/ 5359131 w 6175114"/>
              <a:gd name="connsiteY7" fmla="*/ 3977321 h 6858000"/>
              <a:gd name="connsiteX8" fmla="*/ 6026758 w 6175114"/>
              <a:gd name="connsiteY8" fmla="*/ 4302039 h 6858000"/>
              <a:gd name="connsiteX9" fmla="*/ 6175114 w 6175114"/>
              <a:gd name="connsiteY9" fmla="*/ 4397461 h 6858000"/>
              <a:gd name="connsiteX10" fmla="*/ 6175114 w 6175114"/>
              <a:gd name="connsiteY10" fmla="*/ 6858000 h 6858000"/>
              <a:gd name="connsiteX11" fmla="*/ 4869473 w 6175114"/>
              <a:gd name="connsiteY11" fmla="*/ 6858000 h 6858000"/>
              <a:gd name="connsiteX12" fmla="*/ 4856472 w 6175114"/>
              <a:gd name="connsiteY12" fmla="*/ 6790487 h 6858000"/>
              <a:gd name="connsiteX13" fmla="*/ 3419067 w 6175114"/>
              <a:gd name="connsiteY13" fmla="*/ 5837920 h 6858000"/>
              <a:gd name="connsiteX14" fmla="*/ 2099173 w 6175114"/>
              <a:gd name="connsiteY14" fmla="*/ 5265482 h 6858000"/>
              <a:gd name="connsiteX15" fmla="*/ 0 w 6175114"/>
              <a:gd name="connsiteY15" fmla="*/ 2434764 h 6858000"/>
              <a:gd name="connsiteX16" fmla="*/ 1315163 w 6175114"/>
              <a:gd name="connsiteY16" fmla="*/ 1627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175114" h="6858000">
                <a:moveTo>
                  <a:pt x="1341004" y="0"/>
                </a:moveTo>
                <a:lnTo>
                  <a:pt x="6175114" y="0"/>
                </a:lnTo>
                <a:lnTo>
                  <a:pt x="6175114" y="1753853"/>
                </a:lnTo>
                <a:lnTo>
                  <a:pt x="5820369" y="2196189"/>
                </a:lnTo>
                <a:cubicBezTo>
                  <a:pt x="5120645" y="1703218"/>
                  <a:pt x="4405009" y="1432910"/>
                  <a:pt x="3753019" y="1432910"/>
                </a:cubicBezTo>
                <a:cubicBezTo>
                  <a:pt x="2989739" y="1432910"/>
                  <a:pt x="2496678" y="1735039"/>
                  <a:pt x="2496678" y="2275742"/>
                </a:cubicBezTo>
                <a:cubicBezTo>
                  <a:pt x="2496678" y="2880092"/>
                  <a:pt x="3148671" y="3086756"/>
                  <a:pt x="4071059" y="3452528"/>
                </a:cubicBezTo>
                <a:lnTo>
                  <a:pt x="5359131" y="3977321"/>
                </a:lnTo>
                <a:cubicBezTo>
                  <a:pt x="5600645" y="4072737"/>
                  <a:pt x="5823711" y="4180452"/>
                  <a:pt x="6026758" y="4302039"/>
                </a:cubicBezTo>
                <a:lnTo>
                  <a:pt x="6175114" y="4397461"/>
                </a:lnTo>
                <a:lnTo>
                  <a:pt x="6175114" y="6858000"/>
                </a:lnTo>
                <a:lnTo>
                  <a:pt x="4869473" y="6858000"/>
                </a:lnTo>
                <a:lnTo>
                  <a:pt x="4856472" y="6790487"/>
                </a:lnTo>
                <a:cubicBezTo>
                  <a:pt x="4737539" y="6344090"/>
                  <a:pt x="4212235" y="6157971"/>
                  <a:pt x="3419067" y="5837920"/>
                </a:cubicBezTo>
                <a:lnTo>
                  <a:pt x="2099173" y="5265482"/>
                </a:lnTo>
                <a:cubicBezTo>
                  <a:pt x="1001854" y="4836066"/>
                  <a:pt x="0" y="3929589"/>
                  <a:pt x="0" y="2434764"/>
                </a:cubicBezTo>
                <a:cubicBezTo>
                  <a:pt x="0" y="1459726"/>
                  <a:pt x="493110" y="590353"/>
                  <a:pt x="1315163" y="16279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endParaRPr lang="ru-RU" noProof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3917A6-AC6D-490C-947C-C8BDB0A54B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9456" y="3257550"/>
            <a:ext cx="4203247" cy="743744"/>
          </a:xfrm>
        </p:spPr>
        <p:txBody>
          <a:bodyPr lIns="0" rtlCol="0" anchor="t">
            <a:noAutofit/>
          </a:bodyPr>
          <a:lstStyle>
            <a:lvl1pPr>
              <a:defRPr sz="2800" cap="all" baseline="0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772EF9B-97B0-4909-B1C8-B680035F9DC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99456" y="4238625"/>
            <a:ext cx="4203247" cy="1800225"/>
          </a:xfrm>
        </p:spPr>
        <p:txBody>
          <a:bodyPr lIns="0" rtlCol="0">
            <a:normAutofit/>
          </a:bodyPr>
          <a:lstStyle>
            <a:lvl1pPr marL="0" indent="0">
              <a:lnSpc>
                <a:spcPct val="150000"/>
              </a:lnSpc>
              <a:buNone/>
              <a:defRPr sz="1200"/>
            </a:lvl1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41881D0-A955-463B-814E-4977DB443F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/>
              <a:t>07.01.20ГГ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60B6947-085B-4130-82A4-5D464A42F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BD21287-635C-42C2-8343-AB4B83FB3B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fld id="{9FF96520-E4CE-4EAD-8ABF-1D2297D6B3AA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id="{6BF3408D-E369-4A9E-ABF8-0D643DDD2F9A}"/>
              </a:ext>
            </a:extLst>
          </p:cNvPr>
          <p:cNvCxnSpPr>
            <a:cxnSpLocks/>
          </p:cNvCxnSpPr>
          <p:nvPr userDrawn="1"/>
        </p:nvCxnSpPr>
        <p:spPr>
          <a:xfrm>
            <a:off x="1121228" y="0"/>
            <a:ext cx="0" cy="30480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978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Шесть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Текст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4186" y="2903538"/>
            <a:ext cx="3104198" cy="345475"/>
          </a:xfrm>
        </p:spPr>
        <p:txBody>
          <a:bodyPr lIns="0" rtlCol="0" anchor="ctr">
            <a:noAutofit/>
          </a:bodyPr>
          <a:lstStyle>
            <a:lvl1pPr marL="0" indent="0"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17" name="Текст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34141" y="3249013"/>
            <a:ext cx="3103493" cy="866401"/>
          </a:xfrm>
        </p:spPr>
        <p:txBody>
          <a:bodyPr lIns="0" rtlCol="0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1" name="Текст 15">
            <a:extLst>
              <a:ext uri="{FF2B5EF4-FFF2-40B4-BE49-F238E27FC236}">
                <a16:creationId xmlns:a16="http://schemas.microsoft.com/office/drawing/2014/main" id="{87DD41A9-B6B3-48D9-A3A6-831B39C9158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641894" y="2903538"/>
            <a:ext cx="3104198" cy="320381"/>
          </a:xfrm>
        </p:spPr>
        <p:txBody>
          <a:bodyPr lIns="0" rtlCol="0" anchor="ctr">
            <a:noAutofit/>
          </a:bodyPr>
          <a:lstStyle>
            <a:lvl1pPr marL="0" indent="0"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 noProof="0"/>
              <a:t>Подзаголовок слайда</a:t>
            </a:r>
          </a:p>
        </p:txBody>
      </p:sp>
      <p:sp>
        <p:nvSpPr>
          <p:cNvPr id="32" name="Текст 18">
            <a:extLst>
              <a:ext uri="{FF2B5EF4-FFF2-40B4-BE49-F238E27FC236}">
                <a16:creationId xmlns:a16="http://schemas.microsoft.com/office/drawing/2014/main" id="{FB791E68-EDF5-4CC2-8774-A27AEF1D25E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642223" y="3249013"/>
            <a:ext cx="3103493" cy="866401"/>
          </a:xfrm>
        </p:spPr>
        <p:txBody>
          <a:bodyPr lIns="0" rtlCol="0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3" name="Текст 15">
            <a:extLst>
              <a:ext uri="{FF2B5EF4-FFF2-40B4-BE49-F238E27FC236}">
                <a16:creationId xmlns:a16="http://schemas.microsoft.com/office/drawing/2014/main" id="{AA224F82-7E0C-4EBF-97D3-132481DBCDA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249601" y="2903538"/>
            <a:ext cx="3104198" cy="320381"/>
          </a:xfrm>
        </p:spPr>
        <p:txBody>
          <a:bodyPr lIns="0" rtlCol="0" anchor="ctr">
            <a:noAutofit/>
          </a:bodyPr>
          <a:lstStyle>
            <a:lvl1pPr marL="0" indent="0"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34" name="Текст 18">
            <a:extLst>
              <a:ext uri="{FF2B5EF4-FFF2-40B4-BE49-F238E27FC236}">
                <a16:creationId xmlns:a16="http://schemas.microsoft.com/office/drawing/2014/main" id="{699D24C6-4AFB-4222-8E0C-4D11CD9C0FF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250305" y="3249013"/>
            <a:ext cx="3103493" cy="866401"/>
          </a:xfrm>
        </p:spPr>
        <p:txBody>
          <a:bodyPr lIns="0" rtlCol="0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D6B45A-9FA0-4D2A-8BEF-4709BD5C1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4142" y="1110286"/>
            <a:ext cx="10515600" cy="924808"/>
          </a:xfrm>
        </p:spPr>
        <p:txBody>
          <a:bodyPr lIns="0" rtlCol="0">
            <a:normAutofit/>
          </a:bodyPr>
          <a:lstStyle>
            <a:lvl1pPr>
              <a:defRPr lang="en-US" sz="2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 rtlCol="0"/>
          <a:lstStyle/>
          <a:p>
            <a:pPr rtl="0"/>
            <a:r>
              <a:rPr lang="ru-RU" noProof="0"/>
              <a:t>07.01.20ГГ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 rtlCol="0"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12" name="Текст 15">
            <a:extLst>
              <a:ext uri="{FF2B5EF4-FFF2-40B4-BE49-F238E27FC236}">
                <a16:creationId xmlns:a16="http://schemas.microsoft.com/office/drawing/2014/main" id="{6CB12E29-CEAA-4595-B65C-5BE0B527CD4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033811" y="4551950"/>
            <a:ext cx="3104198" cy="320381"/>
          </a:xfrm>
        </p:spPr>
        <p:txBody>
          <a:bodyPr lIns="0" rtlCol="0" anchor="ctr">
            <a:noAutofit/>
          </a:bodyPr>
          <a:lstStyle>
            <a:lvl1pPr marL="0" indent="0"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13" name="Текст 18">
            <a:extLst>
              <a:ext uri="{FF2B5EF4-FFF2-40B4-BE49-F238E27FC236}">
                <a16:creationId xmlns:a16="http://schemas.microsoft.com/office/drawing/2014/main" id="{9A5A9E4A-8FA1-4B1A-86F3-162A0ED25FF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033766" y="4897425"/>
            <a:ext cx="3103493" cy="866401"/>
          </a:xfrm>
        </p:spPr>
        <p:txBody>
          <a:bodyPr lIns="0" rtlCol="0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4" name="Текст 15">
            <a:extLst>
              <a:ext uri="{FF2B5EF4-FFF2-40B4-BE49-F238E27FC236}">
                <a16:creationId xmlns:a16="http://schemas.microsoft.com/office/drawing/2014/main" id="{1656AF90-4012-4B9E-81A7-2796EE40AEA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641519" y="4551950"/>
            <a:ext cx="3104198" cy="320381"/>
          </a:xfrm>
        </p:spPr>
        <p:txBody>
          <a:bodyPr lIns="0" rtlCol="0" anchor="ctr">
            <a:noAutofit/>
          </a:bodyPr>
          <a:lstStyle>
            <a:lvl1pPr marL="0" indent="0"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 noProof="0"/>
              <a:t>Подзаголовок слайда</a:t>
            </a:r>
          </a:p>
        </p:txBody>
      </p:sp>
      <p:sp>
        <p:nvSpPr>
          <p:cNvPr id="16" name="Текст 18">
            <a:extLst>
              <a:ext uri="{FF2B5EF4-FFF2-40B4-BE49-F238E27FC236}">
                <a16:creationId xmlns:a16="http://schemas.microsoft.com/office/drawing/2014/main" id="{E34BCA93-D058-4D61-BAE5-2671E157237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641848" y="4897425"/>
            <a:ext cx="3103493" cy="866401"/>
          </a:xfrm>
        </p:spPr>
        <p:txBody>
          <a:bodyPr lIns="0" rtlCol="0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8" name="Текст 15">
            <a:extLst>
              <a:ext uri="{FF2B5EF4-FFF2-40B4-BE49-F238E27FC236}">
                <a16:creationId xmlns:a16="http://schemas.microsoft.com/office/drawing/2014/main" id="{0BE8C5BE-9959-40C7-83C2-546EBFBC141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249226" y="4551950"/>
            <a:ext cx="3104198" cy="320381"/>
          </a:xfrm>
        </p:spPr>
        <p:txBody>
          <a:bodyPr lIns="0" rtlCol="0" anchor="ctr">
            <a:noAutofit/>
          </a:bodyPr>
          <a:lstStyle>
            <a:lvl1pPr marL="0" indent="0"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19" name="Текст 18">
            <a:extLst>
              <a:ext uri="{FF2B5EF4-FFF2-40B4-BE49-F238E27FC236}">
                <a16:creationId xmlns:a16="http://schemas.microsoft.com/office/drawing/2014/main" id="{5FC20880-2D17-4854-A424-DED10A8A8D3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249930" y="4897425"/>
            <a:ext cx="3103493" cy="866401"/>
          </a:xfrm>
        </p:spPr>
        <p:txBody>
          <a:bodyPr lIns="0" rtlCol="0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</p:spTree>
    <p:extLst>
      <p:ext uri="{BB962C8B-B14F-4D97-AF65-F5344CB8AC3E}">
        <p14:creationId xmlns:p14="http://schemas.microsoft.com/office/powerpoint/2010/main" val="17730037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имое с 1 столбц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Текст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50921" y="2145859"/>
            <a:ext cx="5042568" cy="345473"/>
          </a:xfrm>
        </p:spPr>
        <p:txBody>
          <a:bodyPr lIns="0" rtlCol="0" anchor="ctr">
            <a:noAutofit/>
          </a:bodyPr>
          <a:lstStyle>
            <a:lvl1pPr marL="0" indent="0"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17" name="Текст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50922" y="2491335"/>
            <a:ext cx="5041422" cy="540104"/>
          </a:xfrm>
        </p:spPr>
        <p:txBody>
          <a:bodyPr lIns="0" rtlCol="0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D6B45A-9FA0-4D2A-8BEF-4709BD5C14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4142" y="419184"/>
            <a:ext cx="2362200" cy="1110286"/>
          </a:xfrm>
        </p:spPr>
        <p:txBody>
          <a:bodyPr lIns="0" rtlCol="0" anchor="b">
            <a:normAutofit/>
          </a:bodyPr>
          <a:lstStyle>
            <a:lvl1pPr>
              <a:defRPr lang="en-US" sz="2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Щелкните, чтобы изменить 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 rtlCol="0"/>
          <a:lstStyle/>
          <a:p>
            <a:pPr rtl="0"/>
            <a:r>
              <a:rPr lang="ru-RU" noProof="0"/>
              <a:t>07.01.20ГГ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 rtlCol="0"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20" name="Текст 15">
            <a:extLst>
              <a:ext uri="{FF2B5EF4-FFF2-40B4-BE49-F238E27FC236}">
                <a16:creationId xmlns:a16="http://schemas.microsoft.com/office/drawing/2014/main" id="{E6C37A20-957D-4B0B-AC33-7DD21D99A65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450921" y="3198051"/>
            <a:ext cx="5042568" cy="320381"/>
          </a:xfrm>
        </p:spPr>
        <p:txBody>
          <a:bodyPr lIns="0" rtlCol="0" anchor="ctr">
            <a:noAutofit/>
          </a:bodyPr>
          <a:lstStyle>
            <a:lvl1pPr marL="0" indent="0"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21" name="Текст 18">
            <a:extLst>
              <a:ext uri="{FF2B5EF4-FFF2-40B4-BE49-F238E27FC236}">
                <a16:creationId xmlns:a16="http://schemas.microsoft.com/office/drawing/2014/main" id="{D9C3D27C-5291-4A1A-83AC-B52D25F43D5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450922" y="3543527"/>
            <a:ext cx="5041422" cy="540104"/>
          </a:xfrm>
        </p:spPr>
        <p:txBody>
          <a:bodyPr lIns="0" rtlCol="0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4" name="Текст 15">
            <a:extLst>
              <a:ext uri="{FF2B5EF4-FFF2-40B4-BE49-F238E27FC236}">
                <a16:creationId xmlns:a16="http://schemas.microsoft.com/office/drawing/2014/main" id="{BD09685A-53BF-4E9B-BD7F-C77B60165D2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450921" y="5302434"/>
            <a:ext cx="5042568" cy="320381"/>
          </a:xfrm>
        </p:spPr>
        <p:txBody>
          <a:bodyPr lIns="0" rtlCol="0" anchor="ctr">
            <a:noAutofit/>
          </a:bodyPr>
          <a:lstStyle>
            <a:lvl1pPr marL="0" indent="0"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25" name="Текст 18">
            <a:extLst>
              <a:ext uri="{FF2B5EF4-FFF2-40B4-BE49-F238E27FC236}">
                <a16:creationId xmlns:a16="http://schemas.microsoft.com/office/drawing/2014/main" id="{2B757B2D-A738-401D-A78C-05475608F20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450922" y="5647910"/>
            <a:ext cx="5041422" cy="540104"/>
          </a:xfrm>
        </p:spPr>
        <p:txBody>
          <a:bodyPr lIns="0" rtlCol="0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8" name="Текст 15">
            <a:extLst>
              <a:ext uri="{FF2B5EF4-FFF2-40B4-BE49-F238E27FC236}">
                <a16:creationId xmlns:a16="http://schemas.microsoft.com/office/drawing/2014/main" id="{AE158F00-CB9F-4C14-B6F0-47E4F701912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450921" y="4250243"/>
            <a:ext cx="5042568" cy="320381"/>
          </a:xfrm>
        </p:spPr>
        <p:txBody>
          <a:bodyPr lIns="0" rtlCol="0" anchor="ctr">
            <a:noAutofit/>
          </a:bodyPr>
          <a:lstStyle>
            <a:lvl1pPr marL="0" indent="0"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29" name="Текст 18">
            <a:extLst>
              <a:ext uri="{FF2B5EF4-FFF2-40B4-BE49-F238E27FC236}">
                <a16:creationId xmlns:a16="http://schemas.microsoft.com/office/drawing/2014/main" id="{07878182-5985-41C8-B69F-9DB9EC1313F4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450922" y="4595719"/>
            <a:ext cx="5041422" cy="540104"/>
          </a:xfrm>
        </p:spPr>
        <p:txBody>
          <a:bodyPr lIns="0" rtlCol="0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CF8873A5-9160-4B79-B9CB-CBE583030B0E}"/>
              </a:ext>
            </a:extLst>
          </p:cNvPr>
          <p:cNvCxnSpPr>
            <a:cxnSpLocks/>
          </p:cNvCxnSpPr>
          <p:nvPr userDrawn="1"/>
        </p:nvCxnSpPr>
        <p:spPr>
          <a:xfrm>
            <a:off x="3766456" y="-16561"/>
            <a:ext cx="0" cy="6874561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id="{E4D9D5EA-266D-4541-BA3F-22BC31AAB6AA}"/>
              </a:ext>
            </a:extLst>
          </p:cNvPr>
          <p:cNvCxnSpPr/>
          <p:nvPr userDrawn="1"/>
        </p:nvCxnSpPr>
        <p:spPr>
          <a:xfrm>
            <a:off x="-1" y="1676400"/>
            <a:ext cx="12191999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48805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, изображение и объект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Рисунок 30">
            <a:extLst>
              <a:ext uri="{FF2B5EF4-FFF2-40B4-BE49-F238E27FC236}">
                <a16:creationId xmlns:a16="http://schemas.microsoft.com/office/drawing/2014/main" id="{A2B5F8DD-B338-48F8-9DF4-E1A31DFCB5B4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2" y="0"/>
            <a:ext cx="4552333" cy="6858000"/>
          </a:xfrm>
          <a:custGeom>
            <a:avLst/>
            <a:gdLst>
              <a:gd name="connsiteX0" fmla="*/ 0 w 6694955"/>
              <a:gd name="connsiteY0" fmla="*/ 0 h 6858000"/>
              <a:gd name="connsiteX1" fmla="*/ 6694955 w 6694955"/>
              <a:gd name="connsiteY1" fmla="*/ 0 h 6858000"/>
              <a:gd name="connsiteX2" fmla="*/ 2589160 w 6694955"/>
              <a:gd name="connsiteY2" fmla="*/ 6857732 h 6858000"/>
              <a:gd name="connsiteX3" fmla="*/ 0 w 6694955"/>
              <a:gd name="connsiteY3" fmla="*/ 6858000 h 6858000"/>
              <a:gd name="connsiteX0" fmla="*/ 0 w 6694955"/>
              <a:gd name="connsiteY0" fmla="*/ 0 h 6858000"/>
              <a:gd name="connsiteX1" fmla="*/ 6694955 w 6694955"/>
              <a:gd name="connsiteY1" fmla="*/ 0 h 6858000"/>
              <a:gd name="connsiteX2" fmla="*/ 4699817 w 6694955"/>
              <a:gd name="connsiteY2" fmla="*/ 3333135 h 6858000"/>
              <a:gd name="connsiteX3" fmla="*/ 2589160 w 6694955"/>
              <a:gd name="connsiteY3" fmla="*/ 6857732 h 6858000"/>
              <a:gd name="connsiteX4" fmla="*/ 0 w 6694955"/>
              <a:gd name="connsiteY4" fmla="*/ 6858000 h 6858000"/>
              <a:gd name="connsiteX5" fmla="*/ 0 w 6694955"/>
              <a:gd name="connsiteY5" fmla="*/ 0 h 6858000"/>
              <a:gd name="connsiteX0" fmla="*/ 0 w 4699817"/>
              <a:gd name="connsiteY0" fmla="*/ 0 h 6858000"/>
              <a:gd name="connsiteX1" fmla="*/ 4699817 w 4699817"/>
              <a:gd name="connsiteY1" fmla="*/ 3333135 h 6858000"/>
              <a:gd name="connsiteX2" fmla="*/ 2589160 w 4699817"/>
              <a:gd name="connsiteY2" fmla="*/ 6857732 h 6858000"/>
              <a:gd name="connsiteX3" fmla="*/ 0 w 4699817"/>
              <a:gd name="connsiteY3" fmla="*/ 6858000 h 6858000"/>
              <a:gd name="connsiteX4" fmla="*/ 0 w 4699817"/>
              <a:gd name="connsiteY4" fmla="*/ 0 h 6858000"/>
              <a:gd name="connsiteX0" fmla="*/ 0 w 4552333"/>
              <a:gd name="connsiteY0" fmla="*/ 0 h 6858000"/>
              <a:gd name="connsiteX1" fmla="*/ 4552333 w 4552333"/>
              <a:gd name="connsiteY1" fmla="*/ 9832 h 6858000"/>
              <a:gd name="connsiteX2" fmla="*/ 2589160 w 4552333"/>
              <a:gd name="connsiteY2" fmla="*/ 6857732 h 6858000"/>
              <a:gd name="connsiteX3" fmla="*/ 0 w 4552333"/>
              <a:gd name="connsiteY3" fmla="*/ 6858000 h 6858000"/>
              <a:gd name="connsiteX4" fmla="*/ 0 w 4552333"/>
              <a:gd name="connsiteY4" fmla="*/ 0 h 6858000"/>
              <a:gd name="connsiteX0" fmla="*/ 0 w 4552333"/>
              <a:gd name="connsiteY0" fmla="*/ 0 h 6858000"/>
              <a:gd name="connsiteX1" fmla="*/ 4552333 w 4552333"/>
              <a:gd name="connsiteY1" fmla="*/ 9832 h 6858000"/>
              <a:gd name="connsiteX2" fmla="*/ 2225366 w 4552333"/>
              <a:gd name="connsiteY2" fmla="*/ 6857732 h 6858000"/>
              <a:gd name="connsiteX3" fmla="*/ 0 w 4552333"/>
              <a:gd name="connsiteY3" fmla="*/ 6858000 h 6858000"/>
              <a:gd name="connsiteX4" fmla="*/ 0 w 4552333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52333" h="6858000">
                <a:moveTo>
                  <a:pt x="0" y="0"/>
                </a:moveTo>
                <a:lnTo>
                  <a:pt x="4552333" y="9832"/>
                </a:lnTo>
                <a:lnTo>
                  <a:pt x="2225366" y="6857732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endParaRPr lang="ru-RU" noProof="0"/>
          </a:p>
        </p:txBody>
      </p:sp>
      <p:sp>
        <p:nvSpPr>
          <p:cNvPr id="15" name="Текст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44768" y="2069658"/>
            <a:ext cx="5042568" cy="345476"/>
          </a:xfrm>
        </p:spPr>
        <p:txBody>
          <a:bodyPr lIns="0" rtlCol="0" anchor="ctr">
            <a:noAutofit/>
          </a:bodyPr>
          <a:lstStyle>
            <a:lvl1pPr marL="0" indent="0"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17" name="Текст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44768" y="2415134"/>
            <a:ext cx="5041422" cy="540104"/>
          </a:xfrm>
        </p:spPr>
        <p:txBody>
          <a:bodyPr lIns="0" rtlCol="0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D6B45A-9FA0-4D2A-8BEF-4709BD5C14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71633" y="690928"/>
            <a:ext cx="4501910" cy="732282"/>
          </a:xfrm>
        </p:spPr>
        <p:txBody>
          <a:bodyPr lIns="0" rtlCol="0" anchor="b">
            <a:normAutofit/>
          </a:bodyPr>
          <a:lstStyle>
            <a:lvl1pPr>
              <a:defRPr lang="en-US" sz="2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Щелкните, чтобы изменить 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07.01.20ГГ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 rtlCol="0"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20" name="Текст 15">
            <a:extLst>
              <a:ext uri="{FF2B5EF4-FFF2-40B4-BE49-F238E27FC236}">
                <a16:creationId xmlns:a16="http://schemas.microsoft.com/office/drawing/2014/main" id="{E6C37A20-957D-4B0B-AC33-7DD21D99A65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300006" y="3587638"/>
            <a:ext cx="5042568" cy="320381"/>
          </a:xfrm>
        </p:spPr>
        <p:txBody>
          <a:bodyPr lIns="0" rtlCol="0" anchor="ctr">
            <a:noAutofit/>
          </a:bodyPr>
          <a:lstStyle>
            <a:lvl1pPr marL="0" indent="0"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21" name="Текст 18">
            <a:extLst>
              <a:ext uri="{FF2B5EF4-FFF2-40B4-BE49-F238E27FC236}">
                <a16:creationId xmlns:a16="http://schemas.microsoft.com/office/drawing/2014/main" id="{D9C3D27C-5291-4A1A-83AC-B52D25F43D5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300007" y="3933114"/>
            <a:ext cx="5041422" cy="540104"/>
          </a:xfrm>
        </p:spPr>
        <p:txBody>
          <a:bodyPr lIns="0" rtlCol="0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4" name="Текст 15">
            <a:extLst>
              <a:ext uri="{FF2B5EF4-FFF2-40B4-BE49-F238E27FC236}">
                <a16:creationId xmlns:a16="http://schemas.microsoft.com/office/drawing/2014/main" id="{BD09685A-53BF-4E9B-BD7F-C77B60165D2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398264" y="5105618"/>
            <a:ext cx="5042568" cy="320381"/>
          </a:xfrm>
        </p:spPr>
        <p:txBody>
          <a:bodyPr lIns="0" rtlCol="0" anchor="ctr">
            <a:noAutofit/>
          </a:bodyPr>
          <a:lstStyle>
            <a:lvl1pPr marL="0" indent="0"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25" name="Текст 18">
            <a:extLst>
              <a:ext uri="{FF2B5EF4-FFF2-40B4-BE49-F238E27FC236}">
                <a16:creationId xmlns:a16="http://schemas.microsoft.com/office/drawing/2014/main" id="{2B757B2D-A738-401D-A78C-05475608F20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398264" y="5451094"/>
            <a:ext cx="5041422" cy="540104"/>
          </a:xfrm>
        </p:spPr>
        <p:txBody>
          <a:bodyPr lIns="0" rtlCol="0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</p:spTree>
    <p:extLst>
      <p:ext uri="{BB962C8B-B14F-4D97-AF65-F5344CB8AC3E}">
        <p14:creationId xmlns:p14="http://schemas.microsoft.com/office/powerpoint/2010/main" val="26427358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, изображение и объект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Рисунок 30">
            <a:extLst>
              <a:ext uri="{FF2B5EF4-FFF2-40B4-BE49-F238E27FC236}">
                <a16:creationId xmlns:a16="http://schemas.microsoft.com/office/drawing/2014/main" id="{A2B5F8DD-B338-48F8-9DF4-E1A31DFCB5B4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76252" y="3562351"/>
            <a:ext cx="4133233" cy="3295650"/>
          </a:xfrm>
          <a:custGeom>
            <a:avLst/>
            <a:gdLst>
              <a:gd name="connsiteX0" fmla="*/ 0 w 6694955"/>
              <a:gd name="connsiteY0" fmla="*/ 0 h 6858000"/>
              <a:gd name="connsiteX1" fmla="*/ 6694955 w 6694955"/>
              <a:gd name="connsiteY1" fmla="*/ 0 h 6858000"/>
              <a:gd name="connsiteX2" fmla="*/ 2589160 w 6694955"/>
              <a:gd name="connsiteY2" fmla="*/ 6857732 h 6858000"/>
              <a:gd name="connsiteX3" fmla="*/ 0 w 6694955"/>
              <a:gd name="connsiteY3" fmla="*/ 6858000 h 6858000"/>
              <a:gd name="connsiteX0" fmla="*/ 0 w 6694955"/>
              <a:gd name="connsiteY0" fmla="*/ 0 h 6858000"/>
              <a:gd name="connsiteX1" fmla="*/ 6694955 w 6694955"/>
              <a:gd name="connsiteY1" fmla="*/ 0 h 6858000"/>
              <a:gd name="connsiteX2" fmla="*/ 4699817 w 6694955"/>
              <a:gd name="connsiteY2" fmla="*/ 3333135 h 6858000"/>
              <a:gd name="connsiteX3" fmla="*/ 2589160 w 6694955"/>
              <a:gd name="connsiteY3" fmla="*/ 6857732 h 6858000"/>
              <a:gd name="connsiteX4" fmla="*/ 0 w 6694955"/>
              <a:gd name="connsiteY4" fmla="*/ 6858000 h 6858000"/>
              <a:gd name="connsiteX5" fmla="*/ 0 w 6694955"/>
              <a:gd name="connsiteY5" fmla="*/ 0 h 6858000"/>
              <a:gd name="connsiteX0" fmla="*/ 0 w 4699817"/>
              <a:gd name="connsiteY0" fmla="*/ 0 h 6858000"/>
              <a:gd name="connsiteX1" fmla="*/ 4699817 w 4699817"/>
              <a:gd name="connsiteY1" fmla="*/ 3333135 h 6858000"/>
              <a:gd name="connsiteX2" fmla="*/ 2589160 w 4699817"/>
              <a:gd name="connsiteY2" fmla="*/ 6857732 h 6858000"/>
              <a:gd name="connsiteX3" fmla="*/ 0 w 4699817"/>
              <a:gd name="connsiteY3" fmla="*/ 6858000 h 6858000"/>
              <a:gd name="connsiteX4" fmla="*/ 0 w 4699817"/>
              <a:gd name="connsiteY4" fmla="*/ 0 h 6858000"/>
              <a:gd name="connsiteX0" fmla="*/ 0 w 4552333"/>
              <a:gd name="connsiteY0" fmla="*/ 0 h 6858000"/>
              <a:gd name="connsiteX1" fmla="*/ 4552333 w 4552333"/>
              <a:gd name="connsiteY1" fmla="*/ 9832 h 6858000"/>
              <a:gd name="connsiteX2" fmla="*/ 2589160 w 4552333"/>
              <a:gd name="connsiteY2" fmla="*/ 6857732 h 6858000"/>
              <a:gd name="connsiteX3" fmla="*/ 0 w 4552333"/>
              <a:gd name="connsiteY3" fmla="*/ 6858000 h 6858000"/>
              <a:gd name="connsiteX4" fmla="*/ 0 w 4552333"/>
              <a:gd name="connsiteY4" fmla="*/ 0 h 6858000"/>
              <a:gd name="connsiteX0" fmla="*/ 0 w 4552333"/>
              <a:gd name="connsiteY0" fmla="*/ 0 h 6858000"/>
              <a:gd name="connsiteX1" fmla="*/ 4552333 w 4552333"/>
              <a:gd name="connsiteY1" fmla="*/ 9832 h 6858000"/>
              <a:gd name="connsiteX2" fmla="*/ 2225366 w 4552333"/>
              <a:gd name="connsiteY2" fmla="*/ 6857732 h 6858000"/>
              <a:gd name="connsiteX3" fmla="*/ 0 w 4552333"/>
              <a:gd name="connsiteY3" fmla="*/ 6858000 h 6858000"/>
              <a:gd name="connsiteX4" fmla="*/ 0 w 4552333"/>
              <a:gd name="connsiteY4" fmla="*/ 0 h 6858000"/>
              <a:gd name="connsiteX0" fmla="*/ 0 w 4133233"/>
              <a:gd name="connsiteY0" fmla="*/ 0 h 6858000"/>
              <a:gd name="connsiteX1" fmla="*/ 4133233 w 4133233"/>
              <a:gd name="connsiteY1" fmla="*/ 3524557 h 6858000"/>
              <a:gd name="connsiteX2" fmla="*/ 2225366 w 4133233"/>
              <a:gd name="connsiteY2" fmla="*/ 6857732 h 6858000"/>
              <a:gd name="connsiteX3" fmla="*/ 0 w 4133233"/>
              <a:gd name="connsiteY3" fmla="*/ 6858000 h 6858000"/>
              <a:gd name="connsiteX4" fmla="*/ 0 w 4133233"/>
              <a:gd name="connsiteY4" fmla="*/ 0 h 6858000"/>
              <a:gd name="connsiteX0" fmla="*/ 0 w 4133233"/>
              <a:gd name="connsiteY0" fmla="*/ 0 h 6858000"/>
              <a:gd name="connsiteX1" fmla="*/ 4133233 w 4133233"/>
              <a:gd name="connsiteY1" fmla="*/ 3524557 h 6858000"/>
              <a:gd name="connsiteX2" fmla="*/ 3149291 w 4133233"/>
              <a:gd name="connsiteY2" fmla="*/ 6857732 h 6858000"/>
              <a:gd name="connsiteX3" fmla="*/ 0 w 4133233"/>
              <a:gd name="connsiteY3" fmla="*/ 6858000 h 6858000"/>
              <a:gd name="connsiteX4" fmla="*/ 0 w 4133233"/>
              <a:gd name="connsiteY4" fmla="*/ 0 h 6858000"/>
              <a:gd name="connsiteX0" fmla="*/ 1762125 w 4133233"/>
              <a:gd name="connsiteY0" fmla="*/ 37793 h 3333443"/>
              <a:gd name="connsiteX1" fmla="*/ 4133233 w 4133233"/>
              <a:gd name="connsiteY1" fmla="*/ 0 h 3333443"/>
              <a:gd name="connsiteX2" fmla="*/ 3149291 w 4133233"/>
              <a:gd name="connsiteY2" fmla="*/ 3333175 h 3333443"/>
              <a:gd name="connsiteX3" fmla="*/ 0 w 4133233"/>
              <a:gd name="connsiteY3" fmla="*/ 3333443 h 3333443"/>
              <a:gd name="connsiteX4" fmla="*/ 1762125 w 4133233"/>
              <a:gd name="connsiteY4" fmla="*/ 37793 h 3333443"/>
              <a:gd name="connsiteX0" fmla="*/ 1285875 w 3656983"/>
              <a:gd name="connsiteY0" fmla="*/ 37793 h 3333443"/>
              <a:gd name="connsiteX1" fmla="*/ 3656983 w 3656983"/>
              <a:gd name="connsiteY1" fmla="*/ 0 h 3333443"/>
              <a:gd name="connsiteX2" fmla="*/ 2673041 w 3656983"/>
              <a:gd name="connsiteY2" fmla="*/ 3333175 h 3333443"/>
              <a:gd name="connsiteX3" fmla="*/ 0 w 3656983"/>
              <a:gd name="connsiteY3" fmla="*/ 3333443 h 3333443"/>
              <a:gd name="connsiteX4" fmla="*/ 1285875 w 3656983"/>
              <a:gd name="connsiteY4" fmla="*/ 37793 h 3333443"/>
              <a:gd name="connsiteX0" fmla="*/ 1285875 w 3656983"/>
              <a:gd name="connsiteY0" fmla="*/ 37793 h 3333443"/>
              <a:gd name="connsiteX1" fmla="*/ 3656983 w 3656983"/>
              <a:gd name="connsiteY1" fmla="*/ 0 h 3333443"/>
              <a:gd name="connsiteX2" fmla="*/ 2873066 w 3656983"/>
              <a:gd name="connsiteY2" fmla="*/ 3323650 h 3333443"/>
              <a:gd name="connsiteX3" fmla="*/ 0 w 3656983"/>
              <a:gd name="connsiteY3" fmla="*/ 3333443 h 3333443"/>
              <a:gd name="connsiteX4" fmla="*/ 1285875 w 3656983"/>
              <a:gd name="connsiteY4" fmla="*/ 37793 h 3333443"/>
              <a:gd name="connsiteX0" fmla="*/ 1285875 w 4133233"/>
              <a:gd name="connsiteY0" fmla="*/ 0 h 3295650"/>
              <a:gd name="connsiteX1" fmla="*/ 4133233 w 4133233"/>
              <a:gd name="connsiteY1" fmla="*/ 307 h 3295650"/>
              <a:gd name="connsiteX2" fmla="*/ 2873066 w 4133233"/>
              <a:gd name="connsiteY2" fmla="*/ 3285857 h 3295650"/>
              <a:gd name="connsiteX3" fmla="*/ 0 w 4133233"/>
              <a:gd name="connsiteY3" fmla="*/ 3295650 h 3295650"/>
              <a:gd name="connsiteX4" fmla="*/ 1285875 w 4133233"/>
              <a:gd name="connsiteY4" fmla="*/ 0 h 3295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33233" h="3295650">
                <a:moveTo>
                  <a:pt x="1285875" y="0"/>
                </a:moveTo>
                <a:lnTo>
                  <a:pt x="4133233" y="307"/>
                </a:lnTo>
                <a:lnTo>
                  <a:pt x="2873066" y="3285857"/>
                </a:lnTo>
                <a:lnTo>
                  <a:pt x="0" y="3295650"/>
                </a:lnTo>
                <a:lnTo>
                  <a:pt x="1285875" y="0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endParaRPr lang="ru-RU" noProof="0"/>
          </a:p>
        </p:txBody>
      </p:sp>
      <p:sp>
        <p:nvSpPr>
          <p:cNvPr id="15" name="Текст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44768" y="2069658"/>
            <a:ext cx="5042568" cy="345476"/>
          </a:xfrm>
        </p:spPr>
        <p:txBody>
          <a:bodyPr lIns="0" rtlCol="0" anchor="ctr">
            <a:noAutofit/>
          </a:bodyPr>
          <a:lstStyle>
            <a:lvl1pPr marL="0" indent="0"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17" name="Текст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44768" y="2415134"/>
            <a:ext cx="5041422" cy="540104"/>
          </a:xfrm>
        </p:spPr>
        <p:txBody>
          <a:bodyPr lIns="0" rtlCol="0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D6B45A-9FA0-4D2A-8BEF-4709BD5C14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71633" y="690928"/>
            <a:ext cx="4501910" cy="732282"/>
          </a:xfrm>
        </p:spPr>
        <p:txBody>
          <a:bodyPr lIns="0" rtlCol="0" anchor="b">
            <a:normAutofit/>
          </a:bodyPr>
          <a:lstStyle>
            <a:lvl1pPr>
              <a:defRPr lang="en-US" sz="2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Щелкните, чтобы изменить 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07.01.20ГГ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 rtlCol="0"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20" name="Текст 15">
            <a:extLst>
              <a:ext uri="{FF2B5EF4-FFF2-40B4-BE49-F238E27FC236}">
                <a16:creationId xmlns:a16="http://schemas.microsoft.com/office/drawing/2014/main" id="{E6C37A20-957D-4B0B-AC33-7DD21D99A65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300006" y="3587638"/>
            <a:ext cx="5042568" cy="320381"/>
          </a:xfrm>
        </p:spPr>
        <p:txBody>
          <a:bodyPr lIns="0" rtlCol="0" anchor="ctr">
            <a:noAutofit/>
          </a:bodyPr>
          <a:lstStyle>
            <a:lvl1pPr marL="0" indent="0"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21" name="Текст 18">
            <a:extLst>
              <a:ext uri="{FF2B5EF4-FFF2-40B4-BE49-F238E27FC236}">
                <a16:creationId xmlns:a16="http://schemas.microsoft.com/office/drawing/2014/main" id="{D9C3D27C-5291-4A1A-83AC-B52D25F43D5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300007" y="3933114"/>
            <a:ext cx="5041422" cy="540104"/>
          </a:xfrm>
        </p:spPr>
        <p:txBody>
          <a:bodyPr lIns="0" rtlCol="0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4" name="Текст 15">
            <a:extLst>
              <a:ext uri="{FF2B5EF4-FFF2-40B4-BE49-F238E27FC236}">
                <a16:creationId xmlns:a16="http://schemas.microsoft.com/office/drawing/2014/main" id="{BD09685A-53BF-4E9B-BD7F-C77B60165D2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398264" y="5105618"/>
            <a:ext cx="5042568" cy="320381"/>
          </a:xfrm>
        </p:spPr>
        <p:txBody>
          <a:bodyPr lIns="0" rtlCol="0" anchor="ctr">
            <a:noAutofit/>
          </a:bodyPr>
          <a:lstStyle>
            <a:lvl1pPr marL="0" indent="0"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25" name="Текст 18">
            <a:extLst>
              <a:ext uri="{FF2B5EF4-FFF2-40B4-BE49-F238E27FC236}">
                <a16:creationId xmlns:a16="http://schemas.microsoft.com/office/drawing/2014/main" id="{2B757B2D-A738-401D-A78C-05475608F20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398264" y="5451094"/>
            <a:ext cx="5041422" cy="540104"/>
          </a:xfrm>
        </p:spPr>
        <p:txBody>
          <a:bodyPr lIns="0" rtlCol="0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</p:spTree>
    <p:extLst>
      <p:ext uri="{BB962C8B-B14F-4D97-AF65-F5344CB8AC3E}">
        <p14:creationId xmlns:p14="http://schemas.microsoft.com/office/powerpoint/2010/main" val="5205872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 с рисунком 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Рисунок 39">
            <a:extLst>
              <a:ext uri="{FF2B5EF4-FFF2-40B4-BE49-F238E27FC236}">
                <a16:creationId xmlns:a16="http://schemas.microsoft.com/office/drawing/2014/main" id="{F5EB3F05-D570-4C10-88F4-F6BC15CF1F3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-12700"/>
            <a:ext cx="7080595" cy="6870700"/>
          </a:xfrm>
          <a:custGeom>
            <a:avLst/>
            <a:gdLst>
              <a:gd name="connsiteX0" fmla="*/ 0 w 7080595"/>
              <a:gd name="connsiteY0" fmla="*/ 0 h 6870700"/>
              <a:gd name="connsiteX1" fmla="*/ 7080595 w 7080595"/>
              <a:gd name="connsiteY1" fmla="*/ 0 h 6870700"/>
              <a:gd name="connsiteX2" fmla="*/ 7080595 w 7080595"/>
              <a:gd name="connsiteY2" fmla="*/ 1883211 h 6870700"/>
              <a:gd name="connsiteX3" fmla="*/ 4515477 w 7080595"/>
              <a:gd name="connsiteY3" fmla="*/ 1883211 h 6870700"/>
              <a:gd name="connsiteX4" fmla="*/ 4515477 w 7080595"/>
              <a:gd name="connsiteY4" fmla="*/ 6870700 h 6870700"/>
              <a:gd name="connsiteX5" fmla="*/ 2269215 w 7080595"/>
              <a:gd name="connsiteY5" fmla="*/ 6870700 h 6870700"/>
              <a:gd name="connsiteX6" fmla="*/ 2269215 w 7080595"/>
              <a:gd name="connsiteY6" fmla="*/ 1883211 h 6870700"/>
              <a:gd name="connsiteX7" fmla="*/ 0 w 7080595"/>
              <a:gd name="connsiteY7" fmla="*/ 1883211 h 6870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080595" h="6870700">
                <a:moveTo>
                  <a:pt x="0" y="0"/>
                </a:moveTo>
                <a:lnTo>
                  <a:pt x="7080595" y="0"/>
                </a:lnTo>
                <a:lnTo>
                  <a:pt x="7080595" y="1883211"/>
                </a:lnTo>
                <a:lnTo>
                  <a:pt x="4515477" y="1883211"/>
                </a:lnTo>
                <a:lnTo>
                  <a:pt x="4515477" y="6870700"/>
                </a:lnTo>
                <a:lnTo>
                  <a:pt x="2269215" y="6870700"/>
                </a:lnTo>
                <a:lnTo>
                  <a:pt x="2269215" y="1883211"/>
                </a:lnTo>
                <a:lnTo>
                  <a:pt x="0" y="1883211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endParaRPr lang="ru-RU" noProof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41881D0-A955-463B-814E-4977DB443F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/>
              <a:t>07.01.20ГГ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60B6947-085B-4130-82A4-5D464A42F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BD21287-635C-42C2-8343-AB4B83FB3B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FF96520-E4CE-4EAD-8ABF-1D2297D6B3AA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FFEA6F9E-1C21-4644-8E2A-AD5673EEAD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43799" y="2318657"/>
            <a:ext cx="4203247" cy="1440996"/>
          </a:xfrm>
        </p:spPr>
        <p:txBody>
          <a:bodyPr lIns="0" rtlCol="0" anchor="b">
            <a:noAutofit/>
          </a:bodyPr>
          <a:lstStyle>
            <a:lvl1pPr>
              <a:defRPr sz="2800" cap="all" baseline="0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 noProof="0"/>
              <a:t>Щелкните, чтобы изменить</a:t>
            </a:r>
          </a:p>
        </p:txBody>
      </p:sp>
      <p:sp>
        <p:nvSpPr>
          <p:cNvPr id="12" name="Объект 2">
            <a:extLst>
              <a:ext uri="{FF2B5EF4-FFF2-40B4-BE49-F238E27FC236}">
                <a16:creationId xmlns:a16="http://schemas.microsoft.com/office/drawing/2014/main" id="{7C1D1C8A-E829-4284-AB95-2DD0C7BAA4C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543799" y="4147457"/>
            <a:ext cx="4203247" cy="1532165"/>
          </a:xfrm>
        </p:spPr>
        <p:txBody>
          <a:bodyPr lIns="0" rtlCol="0">
            <a:normAutofit/>
          </a:bodyPr>
          <a:lstStyle>
            <a:lvl1pPr marL="0" indent="0">
              <a:lnSpc>
                <a:spcPct val="150000"/>
              </a:lnSpc>
              <a:buNone/>
              <a:defRPr sz="1200"/>
            </a:lvl1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2CC539CF-E024-420D-BFED-5F2212DA8CE3}"/>
              </a:ext>
            </a:extLst>
          </p:cNvPr>
          <p:cNvCxnSpPr>
            <a:cxnSpLocks/>
          </p:cNvCxnSpPr>
          <p:nvPr userDrawn="1"/>
        </p:nvCxnSpPr>
        <p:spPr>
          <a:xfrm>
            <a:off x="-1" y="4376058"/>
            <a:ext cx="705394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6097385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76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7">
            <a:extLst>
              <a:ext uri="{FF2B5EF4-FFF2-40B4-BE49-F238E27FC236}">
                <a16:creationId xmlns:a16="http://schemas.microsoft.com/office/drawing/2014/main" id="{AA5404BE-7C49-4381-8FC0-95A496CFB49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9B922914-E333-400C-A083-27A44BE79C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650085" y="4546575"/>
            <a:ext cx="1500624" cy="1681163"/>
          </a:xfrm>
        </p:spPr>
        <p:txBody>
          <a:bodyPr rtlCol="0">
            <a:noAutofit/>
          </a:bodyPr>
          <a:lstStyle>
            <a:lvl1pPr marL="0" indent="0">
              <a:buNone/>
              <a:defRPr sz="15500" b="1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M</a:t>
            </a:r>
          </a:p>
        </p:txBody>
      </p:sp>
      <p:sp>
        <p:nvSpPr>
          <p:cNvPr id="34" name="Текст 8">
            <a:extLst>
              <a:ext uri="{FF2B5EF4-FFF2-40B4-BE49-F238E27FC236}">
                <a16:creationId xmlns:a16="http://schemas.microsoft.com/office/drawing/2014/main" id="{486A9052-3614-4622-A421-1D20E5B311A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377374" y="2750392"/>
            <a:ext cx="1253665" cy="1681163"/>
          </a:xfrm>
        </p:spPr>
        <p:txBody>
          <a:bodyPr rtlCol="0">
            <a:noAutofit/>
          </a:bodyPr>
          <a:lstStyle>
            <a:lvl1pPr marL="0" indent="0">
              <a:buNone/>
              <a:defRPr sz="15500" b="1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E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0F3ADE3E-3D48-4C5D-9FE4-2D7A2631586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2380" y="903514"/>
            <a:ext cx="1253665" cy="1681163"/>
          </a:xfrm>
        </p:spPr>
        <p:txBody>
          <a:bodyPr rtlCol="0">
            <a:noAutofit/>
          </a:bodyPr>
          <a:lstStyle>
            <a:lvl1pPr marL="0" indent="0">
              <a:buNone/>
              <a:defRPr sz="15500" b="1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 dirty="0"/>
              <a:t>S</a:t>
            </a:r>
          </a:p>
        </p:txBody>
      </p:sp>
      <p:sp>
        <p:nvSpPr>
          <p:cNvPr id="33" name="Текст 8">
            <a:extLst>
              <a:ext uri="{FF2B5EF4-FFF2-40B4-BE49-F238E27FC236}">
                <a16:creationId xmlns:a16="http://schemas.microsoft.com/office/drawing/2014/main" id="{9B49215A-DBBC-4C0F-A6A8-DFB2D546435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377374" y="897072"/>
            <a:ext cx="1253665" cy="1681163"/>
          </a:xfrm>
        </p:spPr>
        <p:txBody>
          <a:bodyPr rtlCol="0">
            <a:noAutofit/>
          </a:bodyPr>
          <a:lstStyle>
            <a:lvl1pPr marL="0" indent="0">
              <a:buNone/>
              <a:defRPr sz="15500" b="1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T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8BB770-F6A6-44A3-BCE1-BCCCC1E810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06143" y="5201920"/>
            <a:ext cx="5747657" cy="992505"/>
          </a:xfrm>
        </p:spPr>
        <p:txBody>
          <a:bodyPr rtlCol="0" anchor="ctr">
            <a:normAutofit/>
          </a:bodyPr>
          <a:lstStyle>
            <a:lvl1pPr>
              <a:defRPr sz="4800" cap="all" baseline="0"/>
            </a:lvl1pPr>
          </a:lstStyle>
          <a:p>
            <a:pPr rtl="0"/>
            <a:r>
              <a:rPr lang="ru-RU" noProof="0"/>
              <a:t>Щелкните, чтобы изменить</a:t>
            </a:r>
          </a:p>
        </p:txBody>
      </p:sp>
      <p:sp>
        <p:nvSpPr>
          <p:cNvPr id="3" name="Графический объект 8">
            <a:extLst>
              <a:ext uri="{FF2B5EF4-FFF2-40B4-BE49-F238E27FC236}">
                <a16:creationId xmlns:a16="http://schemas.microsoft.com/office/drawing/2014/main" id="{A6A04B8C-D941-483E-B669-7436C535CE2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565384" y="1857932"/>
            <a:ext cx="922101" cy="2445893"/>
          </a:xfrm>
          <a:custGeom>
            <a:avLst/>
            <a:gdLst>
              <a:gd name="connsiteX0" fmla="*/ 922101 w 922101"/>
              <a:gd name="connsiteY0" fmla="*/ 2615575 h 2615575"/>
              <a:gd name="connsiteX1" fmla="*/ 922101 w 922101"/>
              <a:gd name="connsiteY1" fmla="*/ 1134894 h 2615575"/>
              <a:gd name="connsiteX2" fmla="*/ 922101 w 922101"/>
              <a:gd name="connsiteY2" fmla="*/ 0 h 2615575"/>
              <a:gd name="connsiteX3" fmla="*/ 0 w 922101"/>
              <a:gd name="connsiteY3" fmla="*/ 0 h 2615575"/>
              <a:gd name="connsiteX0" fmla="*/ 922101 w 922101"/>
              <a:gd name="connsiteY0" fmla="*/ 2332208 h 2332208"/>
              <a:gd name="connsiteX1" fmla="*/ 922101 w 922101"/>
              <a:gd name="connsiteY1" fmla="*/ 1134894 h 2332208"/>
              <a:gd name="connsiteX2" fmla="*/ 922101 w 922101"/>
              <a:gd name="connsiteY2" fmla="*/ 0 h 2332208"/>
              <a:gd name="connsiteX3" fmla="*/ 0 w 922101"/>
              <a:gd name="connsiteY3" fmla="*/ 0 h 233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2101" h="2332208">
                <a:moveTo>
                  <a:pt x="922101" y="2332208"/>
                </a:moveTo>
                <a:lnTo>
                  <a:pt x="922101" y="1134894"/>
                </a:lnTo>
                <a:lnTo>
                  <a:pt x="922101" y="0"/>
                </a:lnTo>
                <a:lnTo>
                  <a:pt x="0" y="0"/>
                </a:lnTo>
              </a:path>
            </a:pathLst>
          </a:custGeom>
          <a:noFill/>
          <a:ln w="19050" cap="flat">
            <a:solidFill>
              <a:srgbClr val="C3EF0C"/>
            </a:solidFill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7" name="Графический объект 8">
            <a:extLst>
              <a:ext uri="{FF2B5EF4-FFF2-40B4-BE49-F238E27FC236}">
                <a16:creationId xmlns:a16="http://schemas.microsoft.com/office/drawing/2014/main" id="{7A6DC6C6-E9EB-405C-A68E-EE8EEBBCA39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845311" y="1857400"/>
            <a:ext cx="691575" cy="8866"/>
          </a:xfrm>
          <a:custGeom>
            <a:avLst/>
            <a:gdLst>
              <a:gd name="connsiteX0" fmla="*/ 691576 w 691575"/>
              <a:gd name="connsiteY0" fmla="*/ 0 h 8866"/>
              <a:gd name="connsiteX1" fmla="*/ 0 w 691575"/>
              <a:gd name="connsiteY1" fmla="*/ 0 h 8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91575" h="8866">
                <a:moveTo>
                  <a:pt x="691576" y="0"/>
                </a:moveTo>
                <a:lnTo>
                  <a:pt x="0" y="0"/>
                </a:lnTo>
              </a:path>
            </a:pathLst>
          </a:custGeom>
          <a:ln w="19050" cap="flat">
            <a:solidFill>
              <a:srgbClr val="C3EF0C"/>
            </a:solidFill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  <p:sp>
        <p:nvSpPr>
          <p:cNvPr id="4" name="Графический объект 8">
            <a:extLst>
              <a:ext uri="{FF2B5EF4-FFF2-40B4-BE49-F238E27FC236}">
                <a16:creationId xmlns:a16="http://schemas.microsoft.com/office/drawing/2014/main" id="{028B5C16-2909-487D-BE4D-A794F3BA7AE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565384" y="1857931"/>
            <a:ext cx="922101" cy="2573623"/>
          </a:xfrm>
          <a:custGeom>
            <a:avLst/>
            <a:gdLst>
              <a:gd name="connsiteX0" fmla="*/ 922101 w 922101"/>
              <a:gd name="connsiteY0" fmla="*/ 2615575 h 2615575"/>
              <a:gd name="connsiteX1" fmla="*/ 922101 w 922101"/>
              <a:gd name="connsiteY1" fmla="*/ 1134894 h 2615575"/>
              <a:gd name="connsiteX2" fmla="*/ 922101 w 922101"/>
              <a:gd name="connsiteY2" fmla="*/ 0 h 2615575"/>
              <a:gd name="connsiteX3" fmla="*/ 0 w 922101"/>
              <a:gd name="connsiteY3" fmla="*/ 0 h 2615575"/>
              <a:gd name="connsiteX0" fmla="*/ 922101 w 922101"/>
              <a:gd name="connsiteY0" fmla="*/ 2332208 h 2332208"/>
              <a:gd name="connsiteX1" fmla="*/ 922101 w 922101"/>
              <a:gd name="connsiteY1" fmla="*/ 1134894 h 2332208"/>
              <a:gd name="connsiteX2" fmla="*/ 922101 w 922101"/>
              <a:gd name="connsiteY2" fmla="*/ 0 h 2332208"/>
              <a:gd name="connsiteX3" fmla="*/ 0 w 922101"/>
              <a:gd name="connsiteY3" fmla="*/ 0 h 233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2101" h="2332208">
                <a:moveTo>
                  <a:pt x="922101" y="2332208"/>
                </a:moveTo>
                <a:lnTo>
                  <a:pt x="922101" y="1134894"/>
                </a:lnTo>
                <a:lnTo>
                  <a:pt x="922101" y="0"/>
                </a:lnTo>
                <a:lnTo>
                  <a:pt x="0" y="0"/>
                </a:lnTo>
              </a:path>
            </a:pathLst>
          </a:custGeom>
          <a:noFill/>
          <a:ln w="19050" cap="flat">
            <a:solidFill>
              <a:srgbClr val="C3EF0C"/>
            </a:solidFill>
            <a:prstDash val="solid"/>
            <a:miter/>
          </a:ln>
        </p:spPr>
        <p:txBody>
          <a:bodyPr rtlCol="0" anchor="ctr"/>
          <a:lstStyle/>
          <a:p>
            <a:pPr rtl="0"/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7544163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20" userDrawn="1">
          <p15:clr>
            <a:srgbClr val="FBAE40"/>
          </p15:clr>
        </p15:guide>
        <p15:guide id="2" orient="horz" pos="1584" userDrawn="1">
          <p15:clr>
            <a:srgbClr val="FBAE40"/>
          </p15:clr>
        </p15:guide>
        <p15:guide id="3" orient="horz" pos="2712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ри объекта с заголов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29EDF1B-BFF2-495C-B3B8-4EE6F48140F0}"/>
              </a:ext>
            </a:extLst>
          </p:cNvPr>
          <p:cNvSpPr/>
          <p:nvPr userDrawn="1"/>
        </p:nvSpPr>
        <p:spPr>
          <a:xfrm>
            <a:off x="8412200" y="3195400"/>
            <a:ext cx="2941600" cy="508000"/>
          </a:xfrm>
          <a:prstGeom prst="rect">
            <a:avLst/>
          </a:prstGeom>
          <a:gradFill>
            <a:gsLst>
              <a:gs pos="100000">
                <a:schemeClr val="accent2"/>
              </a:gs>
              <a:gs pos="8000">
                <a:schemeClr val="accent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29F2809-C0D4-4624-9BF4-7A5A02FC6504}"/>
              </a:ext>
            </a:extLst>
          </p:cNvPr>
          <p:cNvSpPr/>
          <p:nvPr userDrawn="1"/>
        </p:nvSpPr>
        <p:spPr>
          <a:xfrm>
            <a:off x="1034142" y="3195400"/>
            <a:ext cx="2941600" cy="508000"/>
          </a:xfrm>
          <a:prstGeom prst="rect">
            <a:avLst/>
          </a:prstGeom>
          <a:gradFill>
            <a:gsLst>
              <a:gs pos="100000">
                <a:schemeClr val="accent2"/>
              </a:gs>
              <a:gs pos="8000">
                <a:schemeClr val="accent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A38AFF1-A7FF-4F75-9E57-C1827806B34E}"/>
              </a:ext>
            </a:extLst>
          </p:cNvPr>
          <p:cNvSpPr/>
          <p:nvPr userDrawn="1"/>
        </p:nvSpPr>
        <p:spPr>
          <a:xfrm>
            <a:off x="4706975" y="3195400"/>
            <a:ext cx="2941600" cy="508000"/>
          </a:xfrm>
          <a:prstGeom prst="rect">
            <a:avLst/>
          </a:prstGeom>
          <a:gradFill>
            <a:gsLst>
              <a:gs pos="100000">
                <a:schemeClr val="accent2"/>
              </a:gs>
              <a:gs pos="8000">
                <a:schemeClr val="accent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07F18567-9326-411F-BA8D-561D58C7DD9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034142" y="3266159"/>
            <a:ext cx="2941600" cy="360000"/>
          </a:xfrm>
        </p:spPr>
        <p:txBody>
          <a:bodyPr rtlCol="0" anchor="ctr"/>
          <a:lstStyle>
            <a:lvl1pPr marL="0" indent="0" algn="ctr">
              <a:buFont typeface="Arial" panose="020B0604020202020204" pitchFamily="34" charset="0"/>
              <a:buNone/>
              <a:defRPr lang="en-US" sz="1800" kern="1200" cap="all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Заголовок 1</a:t>
            </a:r>
          </a:p>
        </p:txBody>
      </p:sp>
      <p:sp>
        <p:nvSpPr>
          <p:cNvPr id="10" name="Текст 10">
            <a:extLst>
              <a:ext uri="{FF2B5EF4-FFF2-40B4-BE49-F238E27FC236}">
                <a16:creationId xmlns:a16="http://schemas.microsoft.com/office/drawing/2014/main" id="{39809F78-EA1B-4C23-A53E-7DE8B4A6AE1D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034142" y="4117103"/>
            <a:ext cx="2941600" cy="1141882"/>
          </a:xfrm>
        </p:spPr>
        <p:txBody>
          <a:bodyPr rtlCol="0">
            <a:normAutofit/>
          </a:bodyPr>
          <a:lstStyle>
            <a:lvl1pPr marL="0" indent="0" algn="ctr">
              <a:lnSpc>
                <a:spcPct val="15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4AA3FE14-6E13-47C9-A512-83A96F3DD0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4142" y="1110286"/>
            <a:ext cx="10515600" cy="924808"/>
          </a:xfrm>
        </p:spPr>
        <p:txBody>
          <a:bodyPr lIns="0" rtlCol="0">
            <a:normAutofit/>
          </a:bodyPr>
          <a:lstStyle>
            <a:lvl1pPr>
              <a:defRPr lang="en-US" sz="2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2D83A9ED-5F19-4646-ADCE-C829C97154DC}"/>
              </a:ext>
            </a:extLst>
          </p:cNvPr>
          <p:cNvCxnSpPr>
            <a:cxnSpLocks/>
          </p:cNvCxnSpPr>
          <p:nvPr userDrawn="1"/>
        </p:nvCxnSpPr>
        <p:spPr>
          <a:xfrm>
            <a:off x="1121228" y="0"/>
            <a:ext cx="0" cy="1110286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Текст 8">
            <a:extLst>
              <a:ext uri="{FF2B5EF4-FFF2-40B4-BE49-F238E27FC236}">
                <a16:creationId xmlns:a16="http://schemas.microsoft.com/office/drawing/2014/main" id="{6187F4BE-3AD3-4857-B0A9-A9285E52D819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4706975" y="3266159"/>
            <a:ext cx="2941600" cy="360000"/>
          </a:xfrm>
        </p:spPr>
        <p:txBody>
          <a:bodyPr rtlCol="0" anchor="ctr"/>
          <a:lstStyle>
            <a:lvl1pPr marL="0" indent="0" algn="ctr">
              <a:buFont typeface="Arial" panose="020B0604020202020204" pitchFamily="34" charset="0"/>
              <a:buNone/>
              <a:defRPr lang="en-US" sz="1800" kern="1200" cap="all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Заголовок 2</a:t>
            </a:r>
          </a:p>
        </p:txBody>
      </p:sp>
      <p:sp>
        <p:nvSpPr>
          <p:cNvPr id="21" name="Текст 10">
            <a:extLst>
              <a:ext uri="{FF2B5EF4-FFF2-40B4-BE49-F238E27FC236}">
                <a16:creationId xmlns:a16="http://schemas.microsoft.com/office/drawing/2014/main" id="{5F81158B-DA52-484D-8105-92B77E4DC466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4706975" y="4117103"/>
            <a:ext cx="2941600" cy="1141882"/>
          </a:xfrm>
        </p:spPr>
        <p:txBody>
          <a:bodyPr rtlCol="0">
            <a:normAutofit/>
          </a:bodyPr>
          <a:lstStyle>
            <a:lvl1pPr marL="0" indent="0" algn="ctr">
              <a:lnSpc>
                <a:spcPct val="15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маркера</a:t>
            </a:r>
          </a:p>
        </p:txBody>
      </p:sp>
      <p:sp>
        <p:nvSpPr>
          <p:cNvPr id="23" name="Текст 8">
            <a:extLst>
              <a:ext uri="{FF2B5EF4-FFF2-40B4-BE49-F238E27FC236}">
                <a16:creationId xmlns:a16="http://schemas.microsoft.com/office/drawing/2014/main" id="{9AFDDE4E-007E-431B-937C-1B26959515F6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8412200" y="3266159"/>
            <a:ext cx="2941600" cy="360000"/>
          </a:xfrm>
        </p:spPr>
        <p:txBody>
          <a:bodyPr rtlCol="0" anchor="ctr"/>
          <a:lstStyle>
            <a:lvl1pPr marL="0" indent="0" algn="ctr">
              <a:buFont typeface="Arial" panose="020B0604020202020204" pitchFamily="34" charset="0"/>
              <a:buNone/>
              <a:defRPr lang="en-US" sz="1800" kern="1200" cap="all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Заголовок 3</a:t>
            </a:r>
          </a:p>
        </p:txBody>
      </p:sp>
      <p:sp>
        <p:nvSpPr>
          <p:cNvPr id="24" name="Текст 10">
            <a:extLst>
              <a:ext uri="{FF2B5EF4-FFF2-40B4-BE49-F238E27FC236}">
                <a16:creationId xmlns:a16="http://schemas.microsoft.com/office/drawing/2014/main" id="{3B096111-A95B-402E-B431-43D852C9E2AD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8412200" y="4117103"/>
            <a:ext cx="2941600" cy="1141882"/>
          </a:xfrm>
        </p:spPr>
        <p:txBody>
          <a:bodyPr rtlCol="0">
            <a:normAutofit/>
          </a:bodyPr>
          <a:lstStyle>
            <a:lvl1pPr marL="0" indent="0" algn="ctr">
              <a:lnSpc>
                <a:spcPct val="15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rtl="0"/>
            <a:r>
              <a:rPr lang="ru-RU" noProof="0"/>
              <a:t>Описание пункта</a:t>
            </a:r>
          </a:p>
        </p:txBody>
      </p:sp>
      <p:sp>
        <p:nvSpPr>
          <p:cNvPr id="18" name="Дата 2">
            <a:extLst>
              <a:ext uri="{FF2B5EF4-FFF2-40B4-BE49-F238E27FC236}">
                <a16:creationId xmlns:a16="http://schemas.microsoft.com/office/drawing/2014/main" id="{7EDA1598-95B9-4907-B9B9-46A0B9ACC8DA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/>
          <a:p>
            <a:pPr rtl="0"/>
            <a:r>
              <a:rPr lang="ru-RU" noProof="0"/>
              <a:t>07.01.20ГГ</a:t>
            </a:r>
          </a:p>
        </p:txBody>
      </p:sp>
      <p:sp>
        <p:nvSpPr>
          <p:cNvPr id="19" name="Нижний колонтитул 3">
            <a:extLst>
              <a:ext uri="{FF2B5EF4-FFF2-40B4-BE49-F238E27FC236}">
                <a16:creationId xmlns:a16="http://schemas.microsoft.com/office/drawing/2014/main" id="{63AF9C34-CC92-4EDC-9D5F-1FABCEB87400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20" name="Номер слайда 4">
            <a:extLst>
              <a:ext uri="{FF2B5EF4-FFF2-40B4-BE49-F238E27FC236}">
                <a16:creationId xmlns:a16="http://schemas.microsoft.com/office/drawing/2014/main" id="{EAEA54FD-376F-4285-9684-F9DFDE0B472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8903677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 с рисунком 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Рисунок 17">
            <a:extLst>
              <a:ext uri="{FF2B5EF4-FFF2-40B4-BE49-F238E27FC236}">
                <a16:creationId xmlns:a16="http://schemas.microsoft.com/office/drawing/2014/main" id="{1FBFD526-F385-422D-A7A7-BCE72D8141B2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0" y="3"/>
            <a:ext cx="5288281" cy="6857999"/>
          </a:xfrm>
          <a:custGeom>
            <a:avLst/>
            <a:gdLst>
              <a:gd name="connsiteX0" fmla="*/ 0 w 5288281"/>
              <a:gd name="connsiteY0" fmla="*/ 0 h 6857999"/>
              <a:gd name="connsiteX1" fmla="*/ 1707378 w 5288281"/>
              <a:gd name="connsiteY1" fmla="*/ 0 h 6857999"/>
              <a:gd name="connsiteX2" fmla="*/ 1707378 w 5288281"/>
              <a:gd name="connsiteY2" fmla="*/ 1511096 h 6857999"/>
              <a:gd name="connsiteX3" fmla="*/ 5288281 w 5288281"/>
              <a:gd name="connsiteY3" fmla="*/ 1511096 h 6857999"/>
              <a:gd name="connsiteX4" fmla="*/ 5288281 w 5288281"/>
              <a:gd name="connsiteY4" fmla="*/ 3253159 h 6857999"/>
              <a:gd name="connsiteX5" fmla="*/ 1707378 w 5288281"/>
              <a:gd name="connsiteY5" fmla="*/ 3253159 h 6857999"/>
              <a:gd name="connsiteX6" fmla="*/ 1707378 w 5288281"/>
              <a:gd name="connsiteY6" fmla="*/ 5115860 h 6857999"/>
              <a:gd name="connsiteX7" fmla="*/ 5272034 w 5288281"/>
              <a:gd name="connsiteY7" fmla="*/ 5115860 h 6857999"/>
              <a:gd name="connsiteX8" fmla="*/ 5272034 w 5288281"/>
              <a:gd name="connsiteY8" fmla="*/ 6857999 h 6857999"/>
              <a:gd name="connsiteX9" fmla="*/ 0 w 5288281"/>
              <a:gd name="connsiteY9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288281" h="6857999">
                <a:moveTo>
                  <a:pt x="0" y="0"/>
                </a:moveTo>
                <a:lnTo>
                  <a:pt x="1707378" y="0"/>
                </a:lnTo>
                <a:lnTo>
                  <a:pt x="1707378" y="1511096"/>
                </a:lnTo>
                <a:lnTo>
                  <a:pt x="5288281" y="1511096"/>
                </a:lnTo>
                <a:lnTo>
                  <a:pt x="5288281" y="3253159"/>
                </a:lnTo>
                <a:lnTo>
                  <a:pt x="1707378" y="3253159"/>
                </a:lnTo>
                <a:lnTo>
                  <a:pt x="1707378" y="5115860"/>
                </a:lnTo>
                <a:lnTo>
                  <a:pt x="5272034" y="5115860"/>
                </a:lnTo>
                <a:lnTo>
                  <a:pt x="5272034" y="6857999"/>
                </a:lnTo>
                <a:lnTo>
                  <a:pt x="0" y="6857999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endParaRPr lang="ru-RU" noProof="0"/>
          </a:p>
        </p:txBody>
      </p:sp>
      <p:sp>
        <p:nvSpPr>
          <p:cNvPr id="31" name="Заголовок 1">
            <a:extLst>
              <a:ext uri="{FF2B5EF4-FFF2-40B4-BE49-F238E27FC236}">
                <a16:creationId xmlns:a16="http://schemas.microsoft.com/office/drawing/2014/main" id="{B2DB8B03-EE62-48FF-8583-59DFBBEDA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3720" y="1419438"/>
            <a:ext cx="4450080" cy="924808"/>
          </a:xfrm>
        </p:spPr>
        <p:txBody>
          <a:bodyPr lIns="0" rtlCol="0" anchor="t">
            <a:normAutofit/>
          </a:bodyPr>
          <a:lstStyle>
            <a:lvl1pPr>
              <a:defRPr lang="en-US" sz="2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3" name="Текст 8">
            <a:extLst>
              <a:ext uri="{FF2B5EF4-FFF2-40B4-BE49-F238E27FC236}">
                <a16:creationId xmlns:a16="http://schemas.microsoft.com/office/drawing/2014/main" id="{EAF98237-032C-4FA5-B76D-C29FB5F6FF7B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366082" y="3009550"/>
            <a:ext cx="1254314" cy="360000"/>
          </a:xfrm>
        </p:spPr>
        <p:txBody>
          <a:bodyPr rtlCol="0" anchor="ctr"/>
          <a:lstStyle>
            <a:lvl1pPr marL="0" indent="0" algn="l">
              <a:buFont typeface="Arial" panose="020B0604020202020204" pitchFamily="34" charset="0"/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Маркер 1</a:t>
            </a:r>
          </a:p>
        </p:txBody>
      </p:sp>
      <p:sp>
        <p:nvSpPr>
          <p:cNvPr id="34" name="Текст 8">
            <a:extLst>
              <a:ext uri="{FF2B5EF4-FFF2-40B4-BE49-F238E27FC236}">
                <a16:creationId xmlns:a16="http://schemas.microsoft.com/office/drawing/2014/main" id="{44353DAE-0553-4AB4-8929-C4F0C1424E10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366082" y="4017086"/>
            <a:ext cx="1254314" cy="360000"/>
          </a:xfrm>
        </p:spPr>
        <p:txBody>
          <a:bodyPr rtlCol="0" anchor="ctr"/>
          <a:lstStyle>
            <a:lvl1pPr marL="0" indent="0" algn="l">
              <a:buFont typeface="Arial" panose="020B0604020202020204" pitchFamily="34" charset="0"/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Маркер 1</a:t>
            </a:r>
          </a:p>
        </p:txBody>
      </p:sp>
      <p:sp>
        <p:nvSpPr>
          <p:cNvPr id="35" name="Текст 8">
            <a:extLst>
              <a:ext uri="{FF2B5EF4-FFF2-40B4-BE49-F238E27FC236}">
                <a16:creationId xmlns:a16="http://schemas.microsoft.com/office/drawing/2014/main" id="{9651CB4B-B007-4E99-9371-20279E8FF7B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366082" y="4957948"/>
            <a:ext cx="1254314" cy="360000"/>
          </a:xfrm>
        </p:spPr>
        <p:txBody>
          <a:bodyPr rtlCol="0" anchor="ctr"/>
          <a:lstStyle>
            <a:lvl1pPr marL="0" indent="0" algn="l">
              <a:buFont typeface="Arial" panose="020B0604020202020204" pitchFamily="34" charset="0"/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Маркер 1</a:t>
            </a:r>
          </a:p>
        </p:txBody>
      </p:sp>
      <p:sp>
        <p:nvSpPr>
          <p:cNvPr id="36" name="Текст 8">
            <a:extLst>
              <a:ext uri="{FF2B5EF4-FFF2-40B4-BE49-F238E27FC236}">
                <a16:creationId xmlns:a16="http://schemas.microsoft.com/office/drawing/2014/main" id="{C0437717-0C1B-4589-AEF7-D8E934F4119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903720" y="2816574"/>
            <a:ext cx="561421" cy="627254"/>
          </a:xfrm>
        </p:spPr>
        <p:txBody>
          <a:bodyPr rtlCol="0" anchor="ctr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lang="en-US" sz="4400" b="1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 dirty="0"/>
              <a:t>#</a:t>
            </a:r>
          </a:p>
        </p:txBody>
      </p:sp>
      <p:sp>
        <p:nvSpPr>
          <p:cNvPr id="39" name="Текст 8">
            <a:extLst>
              <a:ext uri="{FF2B5EF4-FFF2-40B4-BE49-F238E27FC236}">
                <a16:creationId xmlns:a16="http://schemas.microsoft.com/office/drawing/2014/main" id="{BE01B6B4-5A67-4429-A312-A531EC3BF427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903720" y="3805802"/>
            <a:ext cx="561421" cy="627254"/>
          </a:xfrm>
        </p:spPr>
        <p:txBody>
          <a:bodyPr rtlCol="0" anchor="ctr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lang="en-US" sz="4400" b="1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#</a:t>
            </a:r>
          </a:p>
        </p:txBody>
      </p:sp>
      <p:sp>
        <p:nvSpPr>
          <p:cNvPr id="40" name="Текст 8">
            <a:extLst>
              <a:ext uri="{FF2B5EF4-FFF2-40B4-BE49-F238E27FC236}">
                <a16:creationId xmlns:a16="http://schemas.microsoft.com/office/drawing/2014/main" id="{1673722D-82CF-4D94-9D83-D95A8DE5ACE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903721" y="4795030"/>
            <a:ext cx="561421" cy="627254"/>
          </a:xfrm>
        </p:spPr>
        <p:txBody>
          <a:bodyPr rtlCol="0" anchor="ctr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lang="en-US" sz="4400" b="1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#</a:t>
            </a:r>
          </a:p>
        </p:txBody>
      </p:sp>
      <p:sp>
        <p:nvSpPr>
          <p:cNvPr id="41" name="Текст 18">
            <a:extLst>
              <a:ext uri="{FF2B5EF4-FFF2-40B4-BE49-F238E27FC236}">
                <a16:creationId xmlns:a16="http://schemas.microsoft.com/office/drawing/2014/main" id="{05767D4F-E20C-4F37-B411-A7F221B6A854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629106" y="3074238"/>
            <a:ext cx="2427514" cy="715169"/>
          </a:xfrm>
        </p:spPr>
        <p:txBody>
          <a:bodyPr lIns="0" rtlCol="0" anchor="t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42" name="Текст 18">
            <a:extLst>
              <a:ext uri="{FF2B5EF4-FFF2-40B4-BE49-F238E27FC236}">
                <a16:creationId xmlns:a16="http://schemas.microsoft.com/office/drawing/2014/main" id="{BB90A96A-A614-41C0-9759-F6C15AE6806E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8629106" y="4074889"/>
            <a:ext cx="2427514" cy="715169"/>
          </a:xfrm>
        </p:spPr>
        <p:txBody>
          <a:bodyPr lIns="0" rtlCol="0" anchor="t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43" name="Текст 18">
            <a:extLst>
              <a:ext uri="{FF2B5EF4-FFF2-40B4-BE49-F238E27FC236}">
                <a16:creationId xmlns:a16="http://schemas.microsoft.com/office/drawing/2014/main" id="{983AE7FC-57B1-4AB3-8EAA-A85904DBBE97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8629106" y="5016921"/>
            <a:ext cx="2427514" cy="715169"/>
          </a:xfrm>
        </p:spPr>
        <p:txBody>
          <a:bodyPr lIns="0" rtlCol="0" anchor="t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5" name="Дата 1">
            <a:extLst>
              <a:ext uri="{FF2B5EF4-FFF2-40B4-BE49-F238E27FC236}">
                <a16:creationId xmlns:a16="http://schemas.microsoft.com/office/drawing/2014/main" id="{8AECD175-60EB-459F-BA4C-8E4DE7BC01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07.01.20ГГ</a:t>
            </a:r>
          </a:p>
        </p:txBody>
      </p:sp>
      <p:sp>
        <p:nvSpPr>
          <p:cNvPr id="16" name="Нижний колонтитул 2">
            <a:extLst>
              <a:ext uri="{FF2B5EF4-FFF2-40B4-BE49-F238E27FC236}">
                <a16:creationId xmlns:a16="http://schemas.microsoft.com/office/drawing/2014/main" id="{2180FF4C-4A98-4E30-B414-026CEECAE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17" name="Номер слайда 7">
            <a:extLst>
              <a:ext uri="{FF2B5EF4-FFF2-40B4-BE49-F238E27FC236}">
                <a16:creationId xmlns:a16="http://schemas.microsoft.com/office/drawing/2014/main" id="{9498BBC0-E864-44E0-8C60-D13DC062B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/>
          <a:p>
            <a:pPr rtl="0"/>
            <a:fld id="{9FF96520-E4CE-4EAD-8ABF-1D2297D6B3AA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7612908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0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 с заголов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BF24F48E-4E21-421F-A044-1D5C607BF74F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3429000"/>
            <a:ext cx="4114797" cy="2747962"/>
          </a:xfrm>
        </p:spPr>
        <p:txBody>
          <a:bodyPr rtlCol="0">
            <a:normAutofit/>
          </a:bodyPr>
          <a:lstStyle>
            <a:lvl1pPr marL="0" indent="0">
              <a:lnSpc>
                <a:spcPct val="150000"/>
              </a:lnSpc>
              <a:buNone/>
              <a:defRPr sz="1200"/>
            </a:lvl1pPr>
            <a:lvl2pPr marL="457200" indent="0">
              <a:lnSpc>
                <a:spcPct val="150000"/>
              </a:lnSpc>
              <a:buNone/>
              <a:defRPr sz="1200"/>
            </a:lvl2pPr>
            <a:lvl3pPr marL="914400" indent="0">
              <a:lnSpc>
                <a:spcPct val="150000"/>
              </a:lnSpc>
              <a:buNone/>
              <a:defRPr sz="1200"/>
            </a:lvl3pPr>
            <a:lvl4pPr marL="1371600" indent="0">
              <a:lnSpc>
                <a:spcPct val="150000"/>
              </a:lnSpc>
              <a:buNone/>
              <a:defRPr sz="1200"/>
            </a:lvl4pPr>
            <a:lvl5pPr marL="1828800" indent="0">
              <a:lnSpc>
                <a:spcPct val="150000"/>
              </a:lnSpc>
              <a:buNone/>
              <a:defRPr sz="12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6C70E23-CF91-4792-9B98-182E6804BBC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7239003" y="3429000"/>
            <a:ext cx="4114797" cy="2747962"/>
          </a:xfrm>
        </p:spPr>
        <p:txBody>
          <a:bodyPr rtlCol="0">
            <a:normAutofit/>
          </a:bodyPr>
          <a:lstStyle>
            <a:lvl1pPr marL="0" indent="0">
              <a:lnSpc>
                <a:spcPct val="150000"/>
              </a:lnSpc>
              <a:buNone/>
              <a:defRPr sz="1200"/>
            </a:lvl1pPr>
            <a:lvl2pPr marL="457200" indent="0">
              <a:lnSpc>
                <a:spcPct val="150000"/>
              </a:lnSpc>
              <a:buNone/>
              <a:defRPr sz="1200"/>
            </a:lvl2pPr>
            <a:lvl3pPr marL="914400" indent="0">
              <a:lnSpc>
                <a:spcPct val="150000"/>
              </a:lnSpc>
              <a:buNone/>
              <a:defRPr sz="1200"/>
            </a:lvl3pPr>
            <a:lvl4pPr marL="1371600" indent="0">
              <a:lnSpc>
                <a:spcPct val="150000"/>
              </a:lnSpc>
              <a:buNone/>
              <a:defRPr sz="1200"/>
            </a:lvl4pPr>
            <a:lvl5pPr marL="1828800" indent="0">
              <a:lnSpc>
                <a:spcPct val="150000"/>
              </a:lnSpc>
              <a:buNone/>
              <a:defRPr sz="120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15A2875-2896-4182-BA30-FB502AC98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/>
              <a:t>07.01.20ГГ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F72769E-89D2-4868-B2CF-A0759A62C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477500" y="6356350"/>
            <a:ext cx="876300" cy="365125"/>
          </a:xfrm>
        </p:spPr>
        <p:txBody>
          <a:bodyPr rtlCol="0"/>
          <a:lstStyle/>
          <a:p>
            <a:pPr rtl="0"/>
            <a:fld id="{9FF96520-E4CE-4EAD-8ABF-1D2297D6B3AA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E0011F19-A2C9-4F67-A7F1-592B85FFBA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4142" y="670094"/>
            <a:ext cx="10134601" cy="924808"/>
          </a:xfrm>
        </p:spPr>
        <p:txBody>
          <a:bodyPr lIns="0" rtlCol="0">
            <a:normAutofit/>
          </a:bodyPr>
          <a:lstStyle>
            <a:lvl1pPr algn="ctr">
              <a:defRPr lang="en-US" sz="2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C7C8CFDC-095C-4312-A01D-7430D1FEAA6F}"/>
              </a:ext>
            </a:extLst>
          </p:cNvPr>
          <p:cNvCxnSpPr>
            <a:cxnSpLocks/>
          </p:cNvCxnSpPr>
          <p:nvPr userDrawn="1"/>
        </p:nvCxnSpPr>
        <p:spPr>
          <a:xfrm>
            <a:off x="6096000" y="2603500"/>
            <a:ext cx="0" cy="42545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6DE385DE-9334-4CED-AD7E-F63A320B0512}"/>
              </a:ext>
            </a:extLst>
          </p:cNvPr>
          <p:cNvSpPr/>
          <p:nvPr userDrawn="1"/>
        </p:nvSpPr>
        <p:spPr>
          <a:xfrm>
            <a:off x="0" y="2324100"/>
            <a:ext cx="12192000" cy="633411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/>
          </a:p>
        </p:txBody>
      </p:sp>
      <p:sp>
        <p:nvSpPr>
          <p:cNvPr id="13" name="Текст 2">
            <a:extLst>
              <a:ext uri="{FF2B5EF4-FFF2-40B4-BE49-F238E27FC236}">
                <a16:creationId xmlns:a16="http://schemas.microsoft.com/office/drawing/2014/main" id="{211839B3-0E6A-4750-8862-3A55B0FEF98F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38201" y="2413000"/>
            <a:ext cx="4114795" cy="493710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lang="en-US" sz="1800" kern="1200" cap="all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14" name="Текст 2">
            <a:extLst>
              <a:ext uri="{FF2B5EF4-FFF2-40B4-BE49-F238E27FC236}">
                <a16:creationId xmlns:a16="http://schemas.microsoft.com/office/drawing/2014/main" id="{E72DA832-BD58-447B-A20E-EA3A7F4EAFF0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7239003" y="2413000"/>
            <a:ext cx="4114797" cy="493710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lang="en-US" sz="1800" kern="1200" cap="all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11" name="Нижний колонтитул 7">
            <a:extLst>
              <a:ext uri="{FF2B5EF4-FFF2-40B4-BE49-F238E27FC236}">
                <a16:creationId xmlns:a16="http://schemas.microsoft.com/office/drawing/2014/main" id="{64EBCEB5-BD23-4BD0-BB31-DF6A631D5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39002" y="6356350"/>
            <a:ext cx="3038469" cy="365125"/>
          </a:xfrm>
        </p:spPr>
        <p:txBody>
          <a:bodyPr rtlCol="0"/>
          <a:lstStyle>
            <a:lvl1pPr algn="l">
              <a:defRPr/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33484456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асштабиров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Текст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57335" y="1822008"/>
            <a:ext cx="3295186" cy="320381"/>
          </a:xfrm>
        </p:spPr>
        <p:txBody>
          <a:bodyPr lIns="0" rtlCol="0" anchor="ctr">
            <a:noAutofit/>
          </a:bodyPr>
          <a:lstStyle>
            <a:lvl1pPr marL="0" indent="0"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17" name="Текст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157335" y="2167484"/>
            <a:ext cx="3294437" cy="540104"/>
          </a:xfrm>
        </p:spPr>
        <p:txBody>
          <a:bodyPr lIns="0" rtlCol="0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 rtlCol="0"/>
          <a:lstStyle/>
          <a:p>
            <a:pPr rtl="0"/>
            <a:r>
              <a:rPr lang="ru-RU" noProof="0"/>
              <a:t>07.01.20ГГ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 rtlCol="0"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20" name="Текст 15">
            <a:extLst>
              <a:ext uri="{FF2B5EF4-FFF2-40B4-BE49-F238E27FC236}">
                <a16:creationId xmlns:a16="http://schemas.microsoft.com/office/drawing/2014/main" id="{E6C37A20-957D-4B0B-AC33-7DD21D99A65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080795" y="3339988"/>
            <a:ext cx="3295186" cy="320381"/>
          </a:xfrm>
        </p:spPr>
        <p:txBody>
          <a:bodyPr lIns="0" rtlCol="0" anchor="ctr">
            <a:noAutofit/>
          </a:bodyPr>
          <a:lstStyle>
            <a:lvl1pPr marL="0" indent="0"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21" name="Текст 18">
            <a:extLst>
              <a:ext uri="{FF2B5EF4-FFF2-40B4-BE49-F238E27FC236}">
                <a16:creationId xmlns:a16="http://schemas.microsoft.com/office/drawing/2014/main" id="{D9C3D27C-5291-4A1A-83AC-B52D25F43D5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080795" y="3685464"/>
            <a:ext cx="3294437" cy="540104"/>
          </a:xfrm>
        </p:spPr>
        <p:txBody>
          <a:bodyPr lIns="0" rtlCol="0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4" name="Текст 15">
            <a:extLst>
              <a:ext uri="{FF2B5EF4-FFF2-40B4-BE49-F238E27FC236}">
                <a16:creationId xmlns:a16="http://schemas.microsoft.com/office/drawing/2014/main" id="{BD09685A-53BF-4E9B-BD7F-C77B60165D2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231710" y="4857968"/>
            <a:ext cx="3295186" cy="320381"/>
          </a:xfrm>
        </p:spPr>
        <p:txBody>
          <a:bodyPr lIns="0" rtlCol="0" anchor="ctr">
            <a:noAutofit/>
          </a:bodyPr>
          <a:lstStyle>
            <a:lvl1pPr marL="0" indent="0"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Подзаголовок слайда</a:t>
            </a:r>
          </a:p>
        </p:txBody>
      </p:sp>
      <p:sp>
        <p:nvSpPr>
          <p:cNvPr id="25" name="Текст 18">
            <a:extLst>
              <a:ext uri="{FF2B5EF4-FFF2-40B4-BE49-F238E27FC236}">
                <a16:creationId xmlns:a16="http://schemas.microsoft.com/office/drawing/2014/main" id="{2B757B2D-A738-401D-A78C-05475608F20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231710" y="5203444"/>
            <a:ext cx="3294437" cy="540104"/>
          </a:xfrm>
        </p:spPr>
        <p:txBody>
          <a:bodyPr lIns="0" rtlCol="0">
            <a:normAutofit/>
          </a:bodyPr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cxnSp>
        <p:nvCxnSpPr>
          <p:cNvPr id="7" name="Прямая со стрелкой 6">
            <a:extLst>
              <a:ext uri="{FF2B5EF4-FFF2-40B4-BE49-F238E27FC236}">
                <a16:creationId xmlns:a16="http://schemas.microsoft.com/office/drawing/2014/main" id="{274844B5-3E4A-4209-AD6C-31EB9B57D62E}"/>
              </a:ext>
            </a:extLst>
          </p:cNvPr>
          <p:cNvCxnSpPr>
            <a:cxnSpLocks/>
          </p:cNvCxnSpPr>
          <p:nvPr userDrawn="1"/>
        </p:nvCxnSpPr>
        <p:spPr>
          <a:xfrm flipV="1">
            <a:off x="4369950" y="805543"/>
            <a:ext cx="3648352" cy="6052189"/>
          </a:xfrm>
          <a:prstGeom prst="straightConnector1">
            <a:avLst/>
          </a:prstGeom>
          <a:ln w="19050"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1519057B-4248-4880-A89E-5DCBBB1572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4142" y="1110286"/>
            <a:ext cx="10319657" cy="924808"/>
          </a:xfrm>
        </p:spPr>
        <p:txBody>
          <a:bodyPr lIns="0" rtlCol="0">
            <a:normAutofit/>
          </a:bodyPr>
          <a:lstStyle>
            <a:lvl1pPr>
              <a:defRPr lang="en-US" sz="2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9760112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 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DB7A5A-4225-417D-92C6-1C9A16E37C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F24F48E-4E21-421F-A044-1D5C607BF74F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6C70E23-CF91-4792-9B98-182E6804BBC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15A2875-2896-4182-BA30-FB502AC98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/>
              <a:t>07.01.20ГГ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B9BA8EE-BF3B-4E61-9241-4BC605B36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F72769E-89D2-4868-B2CF-A0759A62C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FF96520-E4CE-4EAD-8ABF-1D2297D6B3AA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763402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2611C53D-85FC-41D8-9A69-F4734072CC4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34142" y="2046288"/>
            <a:ext cx="5544458" cy="823912"/>
          </a:xfrm>
        </p:spPr>
        <p:txBody>
          <a:bodyPr rtlCol="0" anchor="b">
            <a:normAutofit/>
          </a:bodyPr>
          <a:lstStyle>
            <a:lvl1pPr marL="0" indent="0"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17446CE-03E2-409B-B8EF-7C188C1E68CD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1034142" y="3162300"/>
            <a:ext cx="5544458" cy="3027362"/>
          </a:xfrm>
        </p:spPr>
        <p:txBody>
          <a:bodyPr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0F4FC59-2ADF-4A3F-BBF9-07FF022209A3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7240588" y="2046288"/>
            <a:ext cx="4114800" cy="823912"/>
          </a:xfrm>
        </p:spPr>
        <p:txBody>
          <a:bodyPr rtlCol="0" anchor="b">
            <a:normAutofit/>
          </a:bodyPr>
          <a:lstStyle>
            <a:lvl1pPr marL="0" indent="0"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47F889E-7C42-4396-AEE8-7B337AFAF1E4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7240588" y="3162300"/>
            <a:ext cx="4114800" cy="3027362"/>
          </a:xfrm>
        </p:spPr>
        <p:txBody>
          <a:bodyPr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533D57D1-26E8-4CE2-AAA6-482AA55FCF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/>
              <a:t>07.01.20ГГ</a:t>
            </a: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C24918E-7FEA-4406-B5C4-9CA22363D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015B8D0-7EB3-42DC-AD4D-51B34268A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FF96520-E4CE-4EAD-8ABF-1D2297D6B3AA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2FF7DCBA-487E-4B33-BB90-0DADF952CA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4142" y="1110286"/>
            <a:ext cx="10319657" cy="924808"/>
          </a:xfrm>
        </p:spPr>
        <p:txBody>
          <a:bodyPr lIns="0" rtlCol="0">
            <a:normAutofit/>
          </a:bodyPr>
          <a:lstStyle>
            <a:lvl1pPr>
              <a:defRPr lang="en-US" sz="2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5679E440-088D-4C5E-AE96-53292A60A147}"/>
              </a:ext>
            </a:extLst>
          </p:cNvPr>
          <p:cNvCxnSpPr>
            <a:cxnSpLocks/>
          </p:cNvCxnSpPr>
          <p:nvPr userDrawn="1"/>
        </p:nvCxnSpPr>
        <p:spPr>
          <a:xfrm>
            <a:off x="1121228" y="0"/>
            <a:ext cx="0" cy="1110286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12513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D772EF9B-97B0-4909-B1C8-B680035F9DC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34142" y="1850572"/>
            <a:ext cx="10134601" cy="4093028"/>
          </a:xfrm>
        </p:spPr>
        <p:txBody>
          <a:bodyPr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41881D0-A955-463B-814E-4977DB443F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/>
              <a:t>07.01.20ГГ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60B6947-085B-4130-82A4-5D464A42F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BD21287-635C-42C2-8343-AB4B83FB3B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FF96520-E4CE-4EAD-8ABF-1D2297D6B3AA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CA22921-D059-426E-8623-0C4322D58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4142" y="670094"/>
            <a:ext cx="10134601" cy="924808"/>
          </a:xfrm>
        </p:spPr>
        <p:txBody>
          <a:bodyPr lIns="0" rtlCol="0">
            <a:normAutofit/>
          </a:bodyPr>
          <a:lstStyle>
            <a:lvl1pPr>
              <a:defRPr lang="en-US" sz="2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4162065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манда — 4 ввер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Рисунок 23">
            <a:extLst>
              <a:ext uri="{FF2B5EF4-FFF2-40B4-BE49-F238E27FC236}">
                <a16:creationId xmlns:a16="http://schemas.microsoft.com/office/drawing/2014/main" id="{C7B19AA7-3B63-43B8-BE54-6F7F01B2625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804817" y="2233881"/>
            <a:ext cx="3387182" cy="2390238"/>
          </a:xfrm>
          <a:custGeom>
            <a:avLst/>
            <a:gdLst>
              <a:gd name="connsiteX0" fmla="*/ 1033243 w 3387182"/>
              <a:gd name="connsiteY0" fmla="*/ 0 h 2390238"/>
              <a:gd name="connsiteX1" fmla="*/ 3387182 w 3387182"/>
              <a:gd name="connsiteY1" fmla="*/ 0 h 2390238"/>
              <a:gd name="connsiteX2" fmla="*/ 3378264 w 3387182"/>
              <a:gd name="connsiteY2" fmla="*/ 2390238 h 2390238"/>
              <a:gd name="connsiteX3" fmla="*/ 0 w 3387182"/>
              <a:gd name="connsiteY3" fmla="*/ 2390238 h 2390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87182" h="2390238">
                <a:moveTo>
                  <a:pt x="1033243" y="0"/>
                </a:moveTo>
                <a:lnTo>
                  <a:pt x="3387182" y="0"/>
                </a:lnTo>
                <a:lnTo>
                  <a:pt x="3378264" y="2390238"/>
                </a:lnTo>
                <a:lnTo>
                  <a:pt x="0" y="2390238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endParaRPr lang="ru-RU" noProof="0"/>
          </a:p>
        </p:txBody>
      </p:sp>
      <p:sp>
        <p:nvSpPr>
          <p:cNvPr id="21" name="Рисунок 20">
            <a:extLst>
              <a:ext uri="{FF2B5EF4-FFF2-40B4-BE49-F238E27FC236}">
                <a16:creationId xmlns:a16="http://schemas.microsoft.com/office/drawing/2014/main" id="{1B55057A-5AE4-4EAE-8E1E-189462BF315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690016" y="2233881"/>
            <a:ext cx="3917851" cy="2390238"/>
          </a:xfrm>
          <a:custGeom>
            <a:avLst/>
            <a:gdLst>
              <a:gd name="connsiteX0" fmla="*/ 1033243 w 3917851"/>
              <a:gd name="connsiteY0" fmla="*/ 0 h 2390238"/>
              <a:gd name="connsiteX1" fmla="*/ 3917851 w 3917851"/>
              <a:gd name="connsiteY1" fmla="*/ 0 h 2390238"/>
              <a:gd name="connsiteX2" fmla="*/ 2884608 w 3917851"/>
              <a:gd name="connsiteY2" fmla="*/ 2390238 h 2390238"/>
              <a:gd name="connsiteX3" fmla="*/ 0 w 3917851"/>
              <a:gd name="connsiteY3" fmla="*/ 2390238 h 2390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17851" h="2390238">
                <a:moveTo>
                  <a:pt x="1033243" y="0"/>
                </a:moveTo>
                <a:lnTo>
                  <a:pt x="3917851" y="0"/>
                </a:lnTo>
                <a:lnTo>
                  <a:pt x="2884608" y="2390238"/>
                </a:lnTo>
                <a:lnTo>
                  <a:pt x="0" y="2390238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endParaRPr lang="ru-RU" noProof="0"/>
          </a:p>
        </p:txBody>
      </p:sp>
      <p:sp>
        <p:nvSpPr>
          <p:cNvPr id="17" name="Рисунок 16">
            <a:extLst>
              <a:ext uri="{FF2B5EF4-FFF2-40B4-BE49-F238E27FC236}">
                <a16:creationId xmlns:a16="http://schemas.microsoft.com/office/drawing/2014/main" id="{A4433358-37F4-4631-87BD-71A4E90A4CD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575215" y="2233881"/>
            <a:ext cx="3917851" cy="2390238"/>
          </a:xfrm>
          <a:custGeom>
            <a:avLst/>
            <a:gdLst>
              <a:gd name="connsiteX0" fmla="*/ 1033243 w 3917851"/>
              <a:gd name="connsiteY0" fmla="*/ 0 h 2390238"/>
              <a:gd name="connsiteX1" fmla="*/ 3917851 w 3917851"/>
              <a:gd name="connsiteY1" fmla="*/ 0 h 2390238"/>
              <a:gd name="connsiteX2" fmla="*/ 2884608 w 3917851"/>
              <a:gd name="connsiteY2" fmla="*/ 2390238 h 2390238"/>
              <a:gd name="connsiteX3" fmla="*/ 0 w 3917851"/>
              <a:gd name="connsiteY3" fmla="*/ 2390238 h 2390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17851" h="2390238">
                <a:moveTo>
                  <a:pt x="1033243" y="0"/>
                </a:moveTo>
                <a:lnTo>
                  <a:pt x="3917851" y="0"/>
                </a:lnTo>
                <a:lnTo>
                  <a:pt x="2884608" y="2390238"/>
                </a:lnTo>
                <a:lnTo>
                  <a:pt x="0" y="2390238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endParaRPr lang="ru-RU" noProof="0"/>
          </a:p>
        </p:txBody>
      </p:sp>
      <p:sp>
        <p:nvSpPr>
          <p:cNvPr id="14" name="Рисунок 13">
            <a:extLst>
              <a:ext uri="{FF2B5EF4-FFF2-40B4-BE49-F238E27FC236}">
                <a16:creationId xmlns:a16="http://schemas.microsoft.com/office/drawing/2014/main" id="{A663A4BE-7DD2-4FAC-B36C-6A1DAB07408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2233881"/>
            <a:ext cx="3378263" cy="2390238"/>
          </a:xfrm>
          <a:custGeom>
            <a:avLst/>
            <a:gdLst>
              <a:gd name="connsiteX0" fmla="*/ 0 w 3378263"/>
              <a:gd name="connsiteY0" fmla="*/ 0 h 2390238"/>
              <a:gd name="connsiteX1" fmla="*/ 3378263 w 3378263"/>
              <a:gd name="connsiteY1" fmla="*/ 0 h 2390238"/>
              <a:gd name="connsiteX2" fmla="*/ 2345020 w 3378263"/>
              <a:gd name="connsiteY2" fmla="*/ 2390238 h 2390238"/>
              <a:gd name="connsiteX3" fmla="*/ 0 w 3378263"/>
              <a:gd name="connsiteY3" fmla="*/ 2390238 h 2390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78263" h="2390238">
                <a:moveTo>
                  <a:pt x="0" y="0"/>
                </a:moveTo>
                <a:lnTo>
                  <a:pt x="3378263" y="0"/>
                </a:lnTo>
                <a:lnTo>
                  <a:pt x="2345020" y="2390238"/>
                </a:lnTo>
                <a:lnTo>
                  <a:pt x="0" y="2390238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endParaRPr lang="ru-RU" noProof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EEF1FEE-F11E-4D86-B18A-334DC83791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/>
              <a:t>07.01.20ГГ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143D405-92C8-41A3-8CA8-EAB7EE6E9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813E559-638A-4105-95C4-0812BAFB7E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FF96520-E4CE-4EAD-8ABF-1D2297D6B3AA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25" name="Заголовок 1">
            <a:extLst>
              <a:ext uri="{FF2B5EF4-FFF2-40B4-BE49-F238E27FC236}">
                <a16:creationId xmlns:a16="http://schemas.microsoft.com/office/drawing/2014/main" id="{0157B5A6-CA34-4D5D-9A70-14D478D55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4142" y="670094"/>
            <a:ext cx="10134601" cy="924808"/>
          </a:xfrm>
        </p:spPr>
        <p:txBody>
          <a:bodyPr lIns="0" rtlCol="0">
            <a:normAutofit/>
          </a:bodyPr>
          <a:lstStyle>
            <a:lvl1pPr algn="ctr">
              <a:defRPr lang="en-US" sz="2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26" name="Текст 15">
            <a:extLst>
              <a:ext uri="{FF2B5EF4-FFF2-40B4-BE49-F238E27FC236}">
                <a16:creationId xmlns:a16="http://schemas.microsoft.com/office/drawing/2014/main" id="{CEC8B31E-90EA-47DA-88C8-7210550FECC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554933" y="5061424"/>
            <a:ext cx="2443654" cy="320381"/>
          </a:xfrm>
        </p:spPr>
        <p:txBody>
          <a:bodyPr lIns="0" rtlCol="0" anchor="ctr">
            <a:noAutofit/>
          </a:bodyPr>
          <a:lstStyle>
            <a:lvl1pPr marL="0" indent="0" algn="ctr"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27" name="Текст 18">
            <a:extLst>
              <a:ext uri="{FF2B5EF4-FFF2-40B4-BE49-F238E27FC236}">
                <a16:creationId xmlns:a16="http://schemas.microsoft.com/office/drawing/2014/main" id="{0B29C3B6-1467-4DB9-A2AE-6C825488954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554932" y="5406900"/>
            <a:ext cx="2443099" cy="361598"/>
          </a:xfrm>
        </p:spPr>
        <p:txBody>
          <a:bodyPr lIns="0" rtlCol="0">
            <a:normAutofit/>
          </a:bodyPr>
          <a:lstStyle>
            <a:lvl1pPr marL="0" indent="0" algn="ctr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Заголовок</a:t>
            </a:r>
          </a:p>
        </p:txBody>
      </p:sp>
      <p:sp>
        <p:nvSpPr>
          <p:cNvPr id="28" name="Текст 15">
            <a:extLst>
              <a:ext uri="{FF2B5EF4-FFF2-40B4-BE49-F238E27FC236}">
                <a16:creationId xmlns:a16="http://schemas.microsoft.com/office/drawing/2014/main" id="{C0CAE507-1952-49D5-A01E-F3CEA53FEF3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31476" y="5061424"/>
            <a:ext cx="2443654" cy="320381"/>
          </a:xfrm>
        </p:spPr>
        <p:txBody>
          <a:bodyPr lIns="0" rtlCol="0" anchor="ctr">
            <a:noAutofit/>
          </a:bodyPr>
          <a:lstStyle>
            <a:lvl1pPr marL="0" indent="0" algn="ctr"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29" name="Текст 18">
            <a:extLst>
              <a:ext uri="{FF2B5EF4-FFF2-40B4-BE49-F238E27FC236}">
                <a16:creationId xmlns:a16="http://schemas.microsoft.com/office/drawing/2014/main" id="{BC2F8ABF-1CD3-4283-BBC9-9536E8C0451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31475" y="5406900"/>
            <a:ext cx="2443099" cy="361598"/>
          </a:xfrm>
        </p:spPr>
        <p:txBody>
          <a:bodyPr lIns="0" rtlCol="0">
            <a:normAutofit/>
          </a:bodyPr>
          <a:lstStyle>
            <a:lvl1pPr marL="0" indent="0" algn="ctr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Заголовок</a:t>
            </a:r>
          </a:p>
        </p:txBody>
      </p:sp>
      <p:sp>
        <p:nvSpPr>
          <p:cNvPr id="30" name="Текст 15">
            <a:extLst>
              <a:ext uri="{FF2B5EF4-FFF2-40B4-BE49-F238E27FC236}">
                <a16:creationId xmlns:a16="http://schemas.microsoft.com/office/drawing/2014/main" id="{FE6695F4-4900-48B5-9D68-486774B8D7F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177835" y="5061424"/>
            <a:ext cx="2443654" cy="320381"/>
          </a:xfrm>
        </p:spPr>
        <p:txBody>
          <a:bodyPr lIns="0" rtlCol="0" anchor="ctr">
            <a:noAutofit/>
          </a:bodyPr>
          <a:lstStyle>
            <a:lvl1pPr marL="0" indent="0" algn="ctr"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31" name="Текст 18">
            <a:extLst>
              <a:ext uri="{FF2B5EF4-FFF2-40B4-BE49-F238E27FC236}">
                <a16:creationId xmlns:a16="http://schemas.microsoft.com/office/drawing/2014/main" id="{FF214FA8-F7B7-40D8-A97C-52E0B0BDE16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177834" y="5406900"/>
            <a:ext cx="2443099" cy="361598"/>
          </a:xfrm>
        </p:spPr>
        <p:txBody>
          <a:bodyPr lIns="0" rtlCol="0">
            <a:normAutofit/>
          </a:bodyPr>
          <a:lstStyle>
            <a:lvl1pPr marL="0" indent="0" algn="ctr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Заголовок</a:t>
            </a:r>
          </a:p>
        </p:txBody>
      </p:sp>
      <p:sp>
        <p:nvSpPr>
          <p:cNvPr id="32" name="Текст 15">
            <a:extLst>
              <a:ext uri="{FF2B5EF4-FFF2-40B4-BE49-F238E27FC236}">
                <a16:creationId xmlns:a16="http://schemas.microsoft.com/office/drawing/2014/main" id="{56B0AF9E-C16A-4170-A149-1E47AC0D81C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800181" y="5057897"/>
            <a:ext cx="2443654" cy="320381"/>
          </a:xfrm>
        </p:spPr>
        <p:txBody>
          <a:bodyPr lIns="0" rtlCol="0" anchor="ctr">
            <a:noAutofit/>
          </a:bodyPr>
          <a:lstStyle>
            <a:lvl1pPr marL="0" indent="0" algn="ctr">
              <a:buNone/>
              <a:defRPr lang="en-US" sz="1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33" name="Текст 18">
            <a:extLst>
              <a:ext uri="{FF2B5EF4-FFF2-40B4-BE49-F238E27FC236}">
                <a16:creationId xmlns:a16="http://schemas.microsoft.com/office/drawing/2014/main" id="{B1CB5369-F6CE-41B6-ACE8-9FA5781CB428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800180" y="5403373"/>
            <a:ext cx="2443099" cy="361598"/>
          </a:xfrm>
        </p:spPr>
        <p:txBody>
          <a:bodyPr lIns="0" rtlCol="0">
            <a:normAutofit/>
          </a:bodyPr>
          <a:lstStyle>
            <a:lvl1pPr marL="0" indent="0" algn="ctr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11411511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манда — 8 ввер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Рисунок 65">
            <a:extLst>
              <a:ext uri="{FF2B5EF4-FFF2-40B4-BE49-F238E27FC236}">
                <a16:creationId xmlns:a16="http://schemas.microsoft.com/office/drawing/2014/main" id="{88E0AC7A-AA85-427E-8B83-AEEF229EDA41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10383802" y="3121794"/>
            <a:ext cx="1808198" cy="1097726"/>
          </a:xfrm>
          <a:custGeom>
            <a:avLst/>
            <a:gdLst>
              <a:gd name="connsiteX0" fmla="*/ 474569 w 1808198"/>
              <a:gd name="connsiteY0" fmla="*/ 0 h 1097726"/>
              <a:gd name="connsiteX1" fmla="*/ 1799279 w 1808198"/>
              <a:gd name="connsiteY1" fmla="*/ 0 h 1097726"/>
              <a:gd name="connsiteX2" fmla="*/ 1808198 w 1808198"/>
              <a:gd name="connsiteY2" fmla="*/ 1097726 h 1097726"/>
              <a:gd name="connsiteX3" fmla="*/ 0 w 1808198"/>
              <a:gd name="connsiteY3" fmla="*/ 1097726 h 1097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08198" h="1097726">
                <a:moveTo>
                  <a:pt x="474569" y="0"/>
                </a:moveTo>
                <a:lnTo>
                  <a:pt x="1799279" y="0"/>
                </a:lnTo>
                <a:lnTo>
                  <a:pt x="1808198" y="1097726"/>
                </a:lnTo>
                <a:lnTo>
                  <a:pt x="0" y="1097726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 sz="1050"/>
            </a:lvl1pPr>
          </a:lstStyle>
          <a:p>
            <a:pPr rtl="0"/>
            <a:endParaRPr lang="ru-RU" noProof="0"/>
          </a:p>
        </p:txBody>
      </p:sp>
      <p:sp>
        <p:nvSpPr>
          <p:cNvPr id="63" name="Рисунок 62">
            <a:extLst>
              <a:ext uri="{FF2B5EF4-FFF2-40B4-BE49-F238E27FC236}">
                <a16:creationId xmlns:a16="http://schemas.microsoft.com/office/drawing/2014/main" id="{E6437AD1-FE22-40AE-8BB8-8B8B9C5770F8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8900427" y="3121794"/>
            <a:ext cx="1799279" cy="1097726"/>
          </a:xfrm>
          <a:custGeom>
            <a:avLst/>
            <a:gdLst>
              <a:gd name="connsiteX0" fmla="*/ 474480 w 1799279"/>
              <a:gd name="connsiteY0" fmla="*/ 0 h 1097726"/>
              <a:gd name="connsiteX1" fmla="*/ 1799279 w 1799279"/>
              <a:gd name="connsiteY1" fmla="*/ 0 h 1097726"/>
              <a:gd name="connsiteX2" fmla="*/ 1324709 w 1799279"/>
              <a:gd name="connsiteY2" fmla="*/ 1097726 h 1097726"/>
              <a:gd name="connsiteX3" fmla="*/ 0 w 1799279"/>
              <a:gd name="connsiteY3" fmla="*/ 1097726 h 1097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99279" h="1097726">
                <a:moveTo>
                  <a:pt x="474480" y="0"/>
                </a:moveTo>
                <a:lnTo>
                  <a:pt x="1799279" y="0"/>
                </a:lnTo>
                <a:lnTo>
                  <a:pt x="1324709" y="1097726"/>
                </a:lnTo>
                <a:lnTo>
                  <a:pt x="0" y="1097726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 sz="1050"/>
            </a:lvl1pPr>
          </a:lstStyle>
          <a:p>
            <a:pPr rtl="0"/>
            <a:endParaRPr lang="ru-RU" noProof="0"/>
          </a:p>
        </p:txBody>
      </p:sp>
      <p:sp>
        <p:nvSpPr>
          <p:cNvPr id="60" name="Рисунок 59">
            <a:extLst>
              <a:ext uri="{FF2B5EF4-FFF2-40B4-BE49-F238E27FC236}">
                <a16:creationId xmlns:a16="http://schemas.microsoft.com/office/drawing/2014/main" id="{97978D8E-FCD0-4E7C-BD0B-F2F47BA1B2D5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7416963" y="3121794"/>
            <a:ext cx="1799279" cy="1097726"/>
          </a:xfrm>
          <a:custGeom>
            <a:avLst/>
            <a:gdLst>
              <a:gd name="connsiteX0" fmla="*/ 474570 w 1799279"/>
              <a:gd name="connsiteY0" fmla="*/ 0 h 1097726"/>
              <a:gd name="connsiteX1" fmla="*/ 1799279 w 1799279"/>
              <a:gd name="connsiteY1" fmla="*/ 0 h 1097726"/>
              <a:gd name="connsiteX2" fmla="*/ 1324799 w 1799279"/>
              <a:gd name="connsiteY2" fmla="*/ 1097726 h 1097726"/>
              <a:gd name="connsiteX3" fmla="*/ 0 w 1799279"/>
              <a:gd name="connsiteY3" fmla="*/ 1097726 h 1097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99279" h="1097726">
                <a:moveTo>
                  <a:pt x="474570" y="0"/>
                </a:moveTo>
                <a:lnTo>
                  <a:pt x="1799279" y="0"/>
                </a:lnTo>
                <a:lnTo>
                  <a:pt x="1324799" y="1097726"/>
                </a:lnTo>
                <a:lnTo>
                  <a:pt x="0" y="1097726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 sz="1050"/>
            </a:lvl1pPr>
          </a:lstStyle>
          <a:p>
            <a:pPr rtl="0"/>
            <a:endParaRPr lang="ru-RU" noProof="0"/>
          </a:p>
        </p:txBody>
      </p:sp>
      <p:sp>
        <p:nvSpPr>
          <p:cNvPr id="55" name="Рисунок 54">
            <a:extLst>
              <a:ext uri="{FF2B5EF4-FFF2-40B4-BE49-F238E27FC236}">
                <a16:creationId xmlns:a16="http://schemas.microsoft.com/office/drawing/2014/main" id="{83197EDA-7F24-4C0A-B859-34173E066FC8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5933589" y="3121794"/>
            <a:ext cx="1799125" cy="1097726"/>
          </a:xfrm>
          <a:custGeom>
            <a:avLst/>
            <a:gdLst>
              <a:gd name="connsiteX0" fmla="*/ 474570 w 1799125"/>
              <a:gd name="connsiteY0" fmla="*/ 0 h 1097726"/>
              <a:gd name="connsiteX1" fmla="*/ 1799125 w 1799125"/>
              <a:gd name="connsiteY1" fmla="*/ 0 h 1097726"/>
              <a:gd name="connsiteX2" fmla="*/ 1799125 w 1799125"/>
              <a:gd name="connsiteY2" fmla="*/ 356 h 1097726"/>
              <a:gd name="connsiteX3" fmla="*/ 1324799 w 1799125"/>
              <a:gd name="connsiteY3" fmla="*/ 1097726 h 1097726"/>
              <a:gd name="connsiteX4" fmla="*/ 0 w 1799125"/>
              <a:gd name="connsiteY4" fmla="*/ 1097726 h 1097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99125" h="1097726">
                <a:moveTo>
                  <a:pt x="474570" y="0"/>
                </a:moveTo>
                <a:lnTo>
                  <a:pt x="1799125" y="0"/>
                </a:lnTo>
                <a:lnTo>
                  <a:pt x="1799125" y="356"/>
                </a:lnTo>
                <a:lnTo>
                  <a:pt x="1324799" y="1097726"/>
                </a:lnTo>
                <a:lnTo>
                  <a:pt x="0" y="1097726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 sz="1050"/>
            </a:lvl1pPr>
          </a:lstStyle>
          <a:p>
            <a:pPr rtl="0"/>
            <a:endParaRPr lang="ru-RU" noProof="0"/>
          </a:p>
        </p:txBody>
      </p:sp>
      <p:sp>
        <p:nvSpPr>
          <p:cNvPr id="52" name="Рисунок 51">
            <a:extLst>
              <a:ext uri="{FF2B5EF4-FFF2-40B4-BE49-F238E27FC236}">
                <a16:creationId xmlns:a16="http://schemas.microsoft.com/office/drawing/2014/main" id="{D5CFC424-FDBC-4BD5-B5FB-E2C7B5DE6006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4450214" y="3121794"/>
            <a:ext cx="1799279" cy="1097726"/>
          </a:xfrm>
          <a:custGeom>
            <a:avLst/>
            <a:gdLst>
              <a:gd name="connsiteX0" fmla="*/ 474480 w 1799279"/>
              <a:gd name="connsiteY0" fmla="*/ 0 h 1097726"/>
              <a:gd name="connsiteX1" fmla="*/ 1799279 w 1799279"/>
              <a:gd name="connsiteY1" fmla="*/ 0 h 1097726"/>
              <a:gd name="connsiteX2" fmla="*/ 1324709 w 1799279"/>
              <a:gd name="connsiteY2" fmla="*/ 1097726 h 1097726"/>
              <a:gd name="connsiteX3" fmla="*/ 0 w 1799279"/>
              <a:gd name="connsiteY3" fmla="*/ 1097726 h 1097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99279" h="1097726">
                <a:moveTo>
                  <a:pt x="474480" y="0"/>
                </a:moveTo>
                <a:lnTo>
                  <a:pt x="1799279" y="0"/>
                </a:lnTo>
                <a:lnTo>
                  <a:pt x="1324709" y="1097726"/>
                </a:lnTo>
                <a:lnTo>
                  <a:pt x="0" y="1097726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 sz="1050"/>
            </a:lvl1pPr>
          </a:lstStyle>
          <a:p>
            <a:pPr rtl="0"/>
            <a:endParaRPr lang="ru-RU" noProof="0"/>
          </a:p>
        </p:txBody>
      </p:sp>
      <p:sp>
        <p:nvSpPr>
          <p:cNvPr id="49" name="Рисунок 48">
            <a:extLst>
              <a:ext uri="{FF2B5EF4-FFF2-40B4-BE49-F238E27FC236}">
                <a16:creationId xmlns:a16="http://schemas.microsoft.com/office/drawing/2014/main" id="{B2475369-85E0-474D-9454-6911B2BB54D5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2966838" y="3121794"/>
            <a:ext cx="1799279" cy="1097726"/>
          </a:xfrm>
          <a:custGeom>
            <a:avLst/>
            <a:gdLst>
              <a:gd name="connsiteX0" fmla="*/ 474480 w 1799279"/>
              <a:gd name="connsiteY0" fmla="*/ 0 h 1097726"/>
              <a:gd name="connsiteX1" fmla="*/ 1799279 w 1799279"/>
              <a:gd name="connsiteY1" fmla="*/ 0 h 1097726"/>
              <a:gd name="connsiteX2" fmla="*/ 1324709 w 1799279"/>
              <a:gd name="connsiteY2" fmla="*/ 1097726 h 1097726"/>
              <a:gd name="connsiteX3" fmla="*/ 0 w 1799279"/>
              <a:gd name="connsiteY3" fmla="*/ 1097726 h 1097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99279" h="1097726">
                <a:moveTo>
                  <a:pt x="474480" y="0"/>
                </a:moveTo>
                <a:lnTo>
                  <a:pt x="1799279" y="0"/>
                </a:lnTo>
                <a:lnTo>
                  <a:pt x="1324709" y="1097726"/>
                </a:lnTo>
                <a:lnTo>
                  <a:pt x="0" y="1097726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 sz="1050"/>
            </a:lvl1pPr>
          </a:lstStyle>
          <a:p>
            <a:pPr rtl="0"/>
            <a:endParaRPr lang="ru-RU" noProof="0"/>
          </a:p>
        </p:txBody>
      </p:sp>
      <p:sp>
        <p:nvSpPr>
          <p:cNvPr id="46" name="Рисунок 45">
            <a:extLst>
              <a:ext uri="{FF2B5EF4-FFF2-40B4-BE49-F238E27FC236}">
                <a16:creationId xmlns:a16="http://schemas.microsoft.com/office/drawing/2014/main" id="{9231E13B-CD8C-48FC-A6DB-E87F08B46287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1483375" y="3121794"/>
            <a:ext cx="1799279" cy="1097726"/>
          </a:xfrm>
          <a:custGeom>
            <a:avLst/>
            <a:gdLst>
              <a:gd name="connsiteX0" fmla="*/ 474569 w 1799279"/>
              <a:gd name="connsiteY0" fmla="*/ 0 h 1097726"/>
              <a:gd name="connsiteX1" fmla="*/ 1799279 w 1799279"/>
              <a:gd name="connsiteY1" fmla="*/ 0 h 1097726"/>
              <a:gd name="connsiteX2" fmla="*/ 1324798 w 1799279"/>
              <a:gd name="connsiteY2" fmla="*/ 1097726 h 1097726"/>
              <a:gd name="connsiteX3" fmla="*/ 0 w 1799279"/>
              <a:gd name="connsiteY3" fmla="*/ 1097726 h 1097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99279" h="1097726">
                <a:moveTo>
                  <a:pt x="474569" y="0"/>
                </a:moveTo>
                <a:lnTo>
                  <a:pt x="1799279" y="0"/>
                </a:lnTo>
                <a:lnTo>
                  <a:pt x="1324798" y="1097726"/>
                </a:lnTo>
                <a:lnTo>
                  <a:pt x="0" y="1097726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 sz="1050"/>
            </a:lvl1pPr>
          </a:lstStyle>
          <a:p>
            <a:pPr rtl="0"/>
            <a:endParaRPr lang="ru-RU" noProof="0"/>
          </a:p>
        </p:txBody>
      </p:sp>
      <p:sp>
        <p:nvSpPr>
          <p:cNvPr id="43" name="Рисунок 42">
            <a:extLst>
              <a:ext uri="{FF2B5EF4-FFF2-40B4-BE49-F238E27FC236}">
                <a16:creationId xmlns:a16="http://schemas.microsoft.com/office/drawing/2014/main" id="{9A7D62AC-CCFA-44C3-98ED-F750B562B964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1" y="3121794"/>
            <a:ext cx="1799279" cy="1097726"/>
          </a:xfrm>
          <a:custGeom>
            <a:avLst/>
            <a:gdLst>
              <a:gd name="connsiteX0" fmla="*/ 0 w 1799279"/>
              <a:gd name="connsiteY0" fmla="*/ 0 h 1097726"/>
              <a:gd name="connsiteX1" fmla="*/ 1799279 w 1799279"/>
              <a:gd name="connsiteY1" fmla="*/ 0 h 1097726"/>
              <a:gd name="connsiteX2" fmla="*/ 1324709 w 1799279"/>
              <a:gd name="connsiteY2" fmla="*/ 1097726 h 1097726"/>
              <a:gd name="connsiteX3" fmla="*/ 0 w 1799279"/>
              <a:gd name="connsiteY3" fmla="*/ 1097726 h 1097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99279" h="1097726">
                <a:moveTo>
                  <a:pt x="0" y="0"/>
                </a:moveTo>
                <a:lnTo>
                  <a:pt x="1799279" y="0"/>
                </a:lnTo>
                <a:lnTo>
                  <a:pt x="1324709" y="1097726"/>
                </a:lnTo>
                <a:lnTo>
                  <a:pt x="0" y="1097726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 sz="1050"/>
            </a:lvl1pPr>
          </a:lstStyle>
          <a:p>
            <a:pPr rtl="0"/>
            <a:endParaRPr lang="ru-RU" noProof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EEF1FEE-F11E-4D86-B18A-334DC83791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ru-RU" noProof="0"/>
              <a:t>07.01.20ГГ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143D405-92C8-41A3-8CA8-EAB7EE6E9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813E559-638A-4105-95C4-0812BAFB7E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FF96520-E4CE-4EAD-8ABF-1D2297D6B3AA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25" name="Заголовок 1">
            <a:extLst>
              <a:ext uri="{FF2B5EF4-FFF2-40B4-BE49-F238E27FC236}">
                <a16:creationId xmlns:a16="http://schemas.microsoft.com/office/drawing/2014/main" id="{0157B5A6-CA34-4D5D-9A70-14D478D55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4142" y="670094"/>
            <a:ext cx="10134601" cy="924808"/>
          </a:xfrm>
        </p:spPr>
        <p:txBody>
          <a:bodyPr lIns="0" rtlCol="0">
            <a:normAutofit/>
          </a:bodyPr>
          <a:lstStyle>
            <a:lvl1pPr algn="ctr">
              <a:defRPr lang="en-US" sz="2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28" name="Текст 15">
            <a:extLst>
              <a:ext uri="{FF2B5EF4-FFF2-40B4-BE49-F238E27FC236}">
                <a16:creationId xmlns:a16="http://schemas.microsoft.com/office/drawing/2014/main" id="{C0CAE507-1952-49D5-A01E-F3CEA53FEF3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0" y="2325820"/>
            <a:ext cx="1799279" cy="320381"/>
          </a:xfrm>
        </p:spPr>
        <p:txBody>
          <a:bodyPr lIns="0" rtlCol="0" anchor="ctr">
            <a:noAutofit/>
          </a:bodyPr>
          <a:lstStyle>
            <a:lvl1pPr marL="0" indent="0" algn="ctr">
              <a:buNone/>
              <a:defRPr lang="en-US" sz="12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29" name="Текст 18">
            <a:extLst>
              <a:ext uri="{FF2B5EF4-FFF2-40B4-BE49-F238E27FC236}">
                <a16:creationId xmlns:a16="http://schemas.microsoft.com/office/drawing/2014/main" id="{BC2F8ABF-1CD3-4283-BBC9-9536E8C0451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09" y="2586626"/>
            <a:ext cx="1798870" cy="361598"/>
          </a:xfrm>
        </p:spPr>
        <p:txBody>
          <a:bodyPr lIns="0" rtlCol="0">
            <a:normAutofit/>
          </a:bodyPr>
          <a:lstStyle>
            <a:lvl1pPr marL="0" indent="0" algn="ctr">
              <a:lnSpc>
                <a:spcPct val="150000"/>
              </a:lnSpc>
              <a:buFont typeface="Arial" panose="020B0604020202020204" pitchFamily="34" charset="0"/>
              <a:buNone/>
              <a:defRPr sz="9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Заголовок</a:t>
            </a:r>
          </a:p>
        </p:txBody>
      </p:sp>
      <p:sp>
        <p:nvSpPr>
          <p:cNvPr id="67" name="Текст 15">
            <a:extLst>
              <a:ext uri="{FF2B5EF4-FFF2-40B4-BE49-F238E27FC236}">
                <a16:creationId xmlns:a16="http://schemas.microsoft.com/office/drawing/2014/main" id="{F3625817-ADC5-402C-BF70-E72E180EA94F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3429000" y="2325820"/>
            <a:ext cx="1337117" cy="320381"/>
          </a:xfrm>
        </p:spPr>
        <p:txBody>
          <a:bodyPr lIns="0" rtlCol="0" anchor="ctr">
            <a:noAutofit/>
          </a:bodyPr>
          <a:lstStyle>
            <a:lvl1pPr marL="0" indent="0" algn="ctr">
              <a:buNone/>
              <a:defRPr lang="en-US" sz="12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68" name="Текст 18">
            <a:extLst>
              <a:ext uri="{FF2B5EF4-FFF2-40B4-BE49-F238E27FC236}">
                <a16:creationId xmlns:a16="http://schemas.microsoft.com/office/drawing/2014/main" id="{1CD742BF-928E-4F96-A707-0762F7415A8F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429005" y="2586626"/>
            <a:ext cx="1336813" cy="361598"/>
          </a:xfrm>
        </p:spPr>
        <p:txBody>
          <a:bodyPr lIns="0" rtlCol="0">
            <a:normAutofit/>
          </a:bodyPr>
          <a:lstStyle>
            <a:lvl1pPr marL="0" indent="0" algn="ctr">
              <a:lnSpc>
                <a:spcPct val="150000"/>
              </a:lnSpc>
              <a:buFont typeface="Arial" panose="020B0604020202020204" pitchFamily="34" charset="0"/>
              <a:buNone/>
              <a:defRPr sz="9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Заголовок</a:t>
            </a:r>
          </a:p>
        </p:txBody>
      </p:sp>
      <p:sp>
        <p:nvSpPr>
          <p:cNvPr id="69" name="Текст 15">
            <a:extLst>
              <a:ext uri="{FF2B5EF4-FFF2-40B4-BE49-F238E27FC236}">
                <a16:creationId xmlns:a16="http://schemas.microsoft.com/office/drawing/2014/main" id="{F63CF451-68B6-4006-B393-3926AD5577FC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395597" y="2325820"/>
            <a:ext cx="1337117" cy="320381"/>
          </a:xfrm>
        </p:spPr>
        <p:txBody>
          <a:bodyPr lIns="0" rtlCol="0" anchor="ctr">
            <a:noAutofit/>
          </a:bodyPr>
          <a:lstStyle>
            <a:lvl1pPr marL="0" indent="0" algn="ctr">
              <a:buNone/>
              <a:defRPr lang="en-US" sz="12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70" name="Текст 18">
            <a:extLst>
              <a:ext uri="{FF2B5EF4-FFF2-40B4-BE49-F238E27FC236}">
                <a16:creationId xmlns:a16="http://schemas.microsoft.com/office/drawing/2014/main" id="{0812886F-184C-40A8-A729-8B4B49268797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6395602" y="2586626"/>
            <a:ext cx="1336813" cy="361598"/>
          </a:xfrm>
        </p:spPr>
        <p:txBody>
          <a:bodyPr lIns="0" rtlCol="0">
            <a:normAutofit/>
          </a:bodyPr>
          <a:lstStyle>
            <a:lvl1pPr marL="0" indent="0" algn="ctr">
              <a:lnSpc>
                <a:spcPct val="150000"/>
              </a:lnSpc>
              <a:buFont typeface="Arial" panose="020B0604020202020204" pitchFamily="34" charset="0"/>
              <a:buNone/>
              <a:defRPr sz="9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Заголовок</a:t>
            </a:r>
          </a:p>
        </p:txBody>
      </p:sp>
      <p:sp>
        <p:nvSpPr>
          <p:cNvPr id="71" name="Текст 15">
            <a:extLst>
              <a:ext uri="{FF2B5EF4-FFF2-40B4-BE49-F238E27FC236}">
                <a16:creationId xmlns:a16="http://schemas.microsoft.com/office/drawing/2014/main" id="{227745AB-F0A1-4D69-B3E7-1E05EC5A83C9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9371508" y="2325820"/>
            <a:ext cx="1337117" cy="320381"/>
          </a:xfrm>
        </p:spPr>
        <p:txBody>
          <a:bodyPr lIns="0" rtlCol="0" anchor="ctr">
            <a:noAutofit/>
          </a:bodyPr>
          <a:lstStyle>
            <a:lvl1pPr marL="0" indent="0" algn="ctr">
              <a:buNone/>
              <a:defRPr lang="en-US" sz="12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72" name="Текст 18">
            <a:extLst>
              <a:ext uri="{FF2B5EF4-FFF2-40B4-BE49-F238E27FC236}">
                <a16:creationId xmlns:a16="http://schemas.microsoft.com/office/drawing/2014/main" id="{FA1D1660-FDA5-41B8-9EE3-ADA0E15F0CD7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9371513" y="2586626"/>
            <a:ext cx="1336813" cy="361598"/>
          </a:xfrm>
        </p:spPr>
        <p:txBody>
          <a:bodyPr lIns="0" rtlCol="0">
            <a:normAutofit/>
          </a:bodyPr>
          <a:lstStyle>
            <a:lvl1pPr marL="0" indent="0" algn="ctr">
              <a:lnSpc>
                <a:spcPct val="150000"/>
              </a:lnSpc>
              <a:buFont typeface="Arial" panose="020B0604020202020204" pitchFamily="34" charset="0"/>
              <a:buNone/>
              <a:defRPr sz="9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Заголовок</a:t>
            </a:r>
          </a:p>
        </p:txBody>
      </p:sp>
      <p:sp>
        <p:nvSpPr>
          <p:cNvPr id="73" name="Текст 15">
            <a:extLst>
              <a:ext uri="{FF2B5EF4-FFF2-40B4-BE49-F238E27FC236}">
                <a16:creationId xmlns:a16="http://schemas.microsoft.com/office/drawing/2014/main" id="{40B672B5-5EF2-428E-8952-03BB5F47FB44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483375" y="4507480"/>
            <a:ext cx="1337117" cy="320381"/>
          </a:xfrm>
        </p:spPr>
        <p:txBody>
          <a:bodyPr lIns="0" rtlCol="0" anchor="ctr">
            <a:noAutofit/>
          </a:bodyPr>
          <a:lstStyle>
            <a:lvl1pPr marL="0" indent="0" algn="ctr">
              <a:buNone/>
              <a:defRPr lang="en-US" sz="12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74" name="Текст 18">
            <a:extLst>
              <a:ext uri="{FF2B5EF4-FFF2-40B4-BE49-F238E27FC236}">
                <a16:creationId xmlns:a16="http://schemas.microsoft.com/office/drawing/2014/main" id="{AAB3392A-4B63-483C-B97B-A962BA72959A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483380" y="4768286"/>
            <a:ext cx="1336813" cy="361598"/>
          </a:xfrm>
        </p:spPr>
        <p:txBody>
          <a:bodyPr lIns="0" rtlCol="0">
            <a:normAutofit/>
          </a:bodyPr>
          <a:lstStyle>
            <a:lvl1pPr marL="0" indent="0" algn="ctr">
              <a:lnSpc>
                <a:spcPct val="150000"/>
              </a:lnSpc>
              <a:buFont typeface="Arial" panose="020B0604020202020204" pitchFamily="34" charset="0"/>
              <a:buNone/>
              <a:defRPr sz="9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Заголовок</a:t>
            </a:r>
          </a:p>
        </p:txBody>
      </p:sp>
      <p:sp>
        <p:nvSpPr>
          <p:cNvPr id="75" name="Текст 15">
            <a:extLst>
              <a:ext uri="{FF2B5EF4-FFF2-40B4-BE49-F238E27FC236}">
                <a16:creationId xmlns:a16="http://schemas.microsoft.com/office/drawing/2014/main" id="{52F154E0-81D0-4ED7-81F5-F2A41F6EE2EA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4457493" y="4507480"/>
            <a:ext cx="1337117" cy="320381"/>
          </a:xfrm>
        </p:spPr>
        <p:txBody>
          <a:bodyPr lIns="0" rtlCol="0" anchor="ctr">
            <a:noAutofit/>
          </a:bodyPr>
          <a:lstStyle>
            <a:lvl1pPr marL="0" indent="0" algn="ctr">
              <a:buNone/>
              <a:defRPr lang="en-US" sz="12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76" name="Текст 18">
            <a:extLst>
              <a:ext uri="{FF2B5EF4-FFF2-40B4-BE49-F238E27FC236}">
                <a16:creationId xmlns:a16="http://schemas.microsoft.com/office/drawing/2014/main" id="{D57D2666-5AA0-4552-8434-DE134549DA05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4457498" y="4768286"/>
            <a:ext cx="1336813" cy="361598"/>
          </a:xfrm>
        </p:spPr>
        <p:txBody>
          <a:bodyPr lIns="0" rtlCol="0">
            <a:normAutofit/>
          </a:bodyPr>
          <a:lstStyle>
            <a:lvl1pPr marL="0" indent="0" algn="ctr">
              <a:lnSpc>
                <a:spcPct val="150000"/>
              </a:lnSpc>
              <a:buFont typeface="Arial" panose="020B0604020202020204" pitchFamily="34" charset="0"/>
              <a:buNone/>
              <a:defRPr sz="9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Заголовок</a:t>
            </a:r>
          </a:p>
        </p:txBody>
      </p:sp>
      <p:sp>
        <p:nvSpPr>
          <p:cNvPr id="77" name="Текст 15">
            <a:extLst>
              <a:ext uri="{FF2B5EF4-FFF2-40B4-BE49-F238E27FC236}">
                <a16:creationId xmlns:a16="http://schemas.microsoft.com/office/drawing/2014/main" id="{7E6E0780-44C2-48C7-99F2-E711D9BFA855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7416963" y="4502202"/>
            <a:ext cx="1337117" cy="320381"/>
          </a:xfrm>
        </p:spPr>
        <p:txBody>
          <a:bodyPr lIns="0" rtlCol="0" anchor="ctr">
            <a:noAutofit/>
          </a:bodyPr>
          <a:lstStyle>
            <a:lvl1pPr marL="0" indent="0" algn="ctr">
              <a:buNone/>
              <a:defRPr lang="en-US" sz="12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78" name="Текст 18">
            <a:extLst>
              <a:ext uri="{FF2B5EF4-FFF2-40B4-BE49-F238E27FC236}">
                <a16:creationId xmlns:a16="http://schemas.microsoft.com/office/drawing/2014/main" id="{41A5DBDC-E19D-4B74-863C-D63A78E49380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7416968" y="4763008"/>
            <a:ext cx="1336813" cy="361598"/>
          </a:xfrm>
        </p:spPr>
        <p:txBody>
          <a:bodyPr lIns="0" rtlCol="0">
            <a:normAutofit/>
          </a:bodyPr>
          <a:lstStyle>
            <a:lvl1pPr marL="0" indent="0" algn="ctr">
              <a:lnSpc>
                <a:spcPct val="150000"/>
              </a:lnSpc>
              <a:buFont typeface="Arial" panose="020B0604020202020204" pitchFamily="34" charset="0"/>
              <a:buNone/>
              <a:defRPr sz="9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Заголовок</a:t>
            </a:r>
          </a:p>
        </p:txBody>
      </p:sp>
      <p:sp>
        <p:nvSpPr>
          <p:cNvPr id="79" name="Текст 15">
            <a:extLst>
              <a:ext uri="{FF2B5EF4-FFF2-40B4-BE49-F238E27FC236}">
                <a16:creationId xmlns:a16="http://schemas.microsoft.com/office/drawing/2014/main" id="{EEFB1377-2783-49F1-A131-38F4B63B90C4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10376433" y="4527297"/>
            <a:ext cx="1799279" cy="320381"/>
          </a:xfrm>
        </p:spPr>
        <p:txBody>
          <a:bodyPr lIns="0" rtlCol="0" anchor="ctr">
            <a:noAutofit/>
          </a:bodyPr>
          <a:lstStyle>
            <a:lvl1pPr marL="0" indent="0" algn="ctr">
              <a:buNone/>
              <a:defRPr lang="en-US" sz="12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rtl="0"/>
            <a:r>
              <a:rPr lang="ru-RU" noProof="0"/>
              <a:t>имя</a:t>
            </a:r>
          </a:p>
        </p:txBody>
      </p:sp>
      <p:sp>
        <p:nvSpPr>
          <p:cNvPr id="80" name="Текст 18">
            <a:extLst>
              <a:ext uri="{FF2B5EF4-FFF2-40B4-BE49-F238E27FC236}">
                <a16:creationId xmlns:a16="http://schemas.microsoft.com/office/drawing/2014/main" id="{C188F315-95C8-490A-AB31-6B6D7A7A5357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10376438" y="4788103"/>
            <a:ext cx="1798870" cy="361598"/>
          </a:xfrm>
        </p:spPr>
        <p:txBody>
          <a:bodyPr lIns="0" rtlCol="0">
            <a:normAutofit/>
          </a:bodyPr>
          <a:lstStyle>
            <a:lvl1pPr marL="0" indent="0" algn="ctr">
              <a:lnSpc>
                <a:spcPct val="150000"/>
              </a:lnSpc>
              <a:buFont typeface="Arial" panose="020B0604020202020204" pitchFamily="34" charset="0"/>
              <a:buNone/>
              <a:defRPr sz="900">
                <a:solidFill>
                  <a:schemeClr val="tx1"/>
                </a:solidFill>
              </a:defRPr>
            </a:lvl1pPr>
          </a:lstStyle>
          <a:p>
            <a:pPr lvl="0" rtl="0"/>
            <a:r>
              <a:rPr lang="ru-RU" noProof="0"/>
              <a:t>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10519082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ъект 4 столбец со знач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D6B45A-9FA0-4D2A-8BEF-4709BD5C1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4142" y="1110286"/>
            <a:ext cx="10515600" cy="924808"/>
          </a:xfrm>
        </p:spPr>
        <p:txBody>
          <a:bodyPr lIns="0" rtlCol="0">
            <a:normAutofit/>
          </a:bodyPr>
          <a:lstStyle>
            <a:lvl1pPr>
              <a:defRPr lang="en-US" sz="2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 rtlCol="0"/>
          <a:lstStyle/>
          <a:p>
            <a:pPr rtl="0"/>
            <a:r>
              <a:rPr lang="ru-RU" noProof="0"/>
              <a:t>07.01.20ГГ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 rtlCol="0"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ru-RU" noProof="0" smtClean="0"/>
              <a:t>‹#›</a:t>
            </a:fld>
            <a:endParaRPr lang="ru-RU" noProof="0"/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F87A579D-F737-4350-8205-BCA37BAFE1AB}"/>
              </a:ext>
            </a:extLst>
          </p:cNvPr>
          <p:cNvCxnSpPr>
            <a:cxnSpLocks/>
          </p:cNvCxnSpPr>
          <p:nvPr userDrawn="1"/>
        </p:nvCxnSpPr>
        <p:spPr>
          <a:xfrm>
            <a:off x="1121228" y="0"/>
            <a:ext cx="0" cy="1110286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Текст 2">
            <a:extLst>
              <a:ext uri="{FF2B5EF4-FFF2-40B4-BE49-F238E27FC236}">
                <a16:creationId xmlns:a16="http://schemas.microsoft.com/office/drawing/2014/main" id="{3135F811-46C6-4574-99D7-6B90FE873BD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8200" y="3788813"/>
            <a:ext cx="2330726" cy="804859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№</a:t>
            </a:r>
          </a:p>
        </p:txBody>
      </p:sp>
      <p:sp>
        <p:nvSpPr>
          <p:cNvPr id="21" name="Объект 3">
            <a:extLst>
              <a:ext uri="{FF2B5EF4-FFF2-40B4-BE49-F238E27FC236}">
                <a16:creationId xmlns:a16="http://schemas.microsoft.com/office/drawing/2014/main" id="{AB03F056-6BD3-4D1E-B794-6796E05CC4CF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8200" y="5120722"/>
            <a:ext cx="2330726" cy="853167"/>
          </a:xfrm>
        </p:spPr>
        <p:txBody>
          <a:bodyPr lIns="0" rIns="0"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2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22" name="Текст 4">
            <a:extLst>
              <a:ext uri="{FF2B5EF4-FFF2-40B4-BE49-F238E27FC236}">
                <a16:creationId xmlns:a16="http://schemas.microsoft.com/office/drawing/2014/main" id="{DD442E15-02E7-470A-B455-1641DC03E513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3562665" y="3788813"/>
            <a:ext cx="2342205" cy="804859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№</a:t>
            </a:r>
          </a:p>
        </p:txBody>
      </p:sp>
      <p:sp>
        <p:nvSpPr>
          <p:cNvPr id="23" name="Объект 5">
            <a:extLst>
              <a:ext uri="{FF2B5EF4-FFF2-40B4-BE49-F238E27FC236}">
                <a16:creationId xmlns:a16="http://schemas.microsoft.com/office/drawing/2014/main" id="{7AB804A3-DDE8-4F7C-AA96-94BD898660F1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3562665" y="5120722"/>
            <a:ext cx="2342205" cy="853167"/>
          </a:xfrm>
        </p:spPr>
        <p:txBody>
          <a:bodyPr lIns="0" rIns="0"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2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24" name="Текст 2">
            <a:extLst>
              <a:ext uri="{FF2B5EF4-FFF2-40B4-BE49-F238E27FC236}">
                <a16:creationId xmlns:a16="http://schemas.microsoft.com/office/drawing/2014/main" id="{41D76E21-775F-4F86-8F17-E8258055D6DE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298609" y="3788813"/>
            <a:ext cx="2330726" cy="804859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№</a:t>
            </a:r>
          </a:p>
        </p:txBody>
      </p:sp>
      <p:sp>
        <p:nvSpPr>
          <p:cNvPr id="25" name="Объект 3">
            <a:extLst>
              <a:ext uri="{FF2B5EF4-FFF2-40B4-BE49-F238E27FC236}">
                <a16:creationId xmlns:a16="http://schemas.microsoft.com/office/drawing/2014/main" id="{290EB005-534F-4E5E-81D4-3795AF32C8FB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6298609" y="5120722"/>
            <a:ext cx="2330726" cy="853167"/>
          </a:xfrm>
        </p:spPr>
        <p:txBody>
          <a:bodyPr lIns="0" rIns="0"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2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26" name="Текст 2">
            <a:extLst>
              <a:ext uri="{FF2B5EF4-FFF2-40B4-BE49-F238E27FC236}">
                <a16:creationId xmlns:a16="http://schemas.microsoft.com/office/drawing/2014/main" id="{4DDA664B-9E00-41E2-903A-87130EEDB2DF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9023074" y="3788457"/>
            <a:ext cx="2330726" cy="804859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№</a:t>
            </a:r>
          </a:p>
        </p:txBody>
      </p:sp>
      <p:sp>
        <p:nvSpPr>
          <p:cNvPr id="27" name="Объект 3">
            <a:extLst>
              <a:ext uri="{FF2B5EF4-FFF2-40B4-BE49-F238E27FC236}">
                <a16:creationId xmlns:a16="http://schemas.microsoft.com/office/drawing/2014/main" id="{F38183B6-48F8-4715-8596-BFC77AFE9243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9023074" y="5120366"/>
            <a:ext cx="2330726" cy="853167"/>
          </a:xfrm>
        </p:spPr>
        <p:txBody>
          <a:bodyPr lIns="0" rIns="0"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200" spc="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28" name="Текст 2">
            <a:extLst>
              <a:ext uri="{FF2B5EF4-FFF2-40B4-BE49-F238E27FC236}">
                <a16:creationId xmlns:a16="http://schemas.microsoft.com/office/drawing/2014/main" id="{0C6D44CB-DAE7-40C8-B7B5-3AC0F92E224A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838200" y="4464810"/>
            <a:ext cx="2330726" cy="438505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1400" kern="1200" cap="all" spc="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30" name="Текст 2">
            <a:extLst>
              <a:ext uri="{FF2B5EF4-FFF2-40B4-BE49-F238E27FC236}">
                <a16:creationId xmlns:a16="http://schemas.microsoft.com/office/drawing/2014/main" id="{D388CB94-B0AB-4513-9265-432FA36890D7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298609" y="4464810"/>
            <a:ext cx="2330726" cy="438505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1400" kern="1200" cap="all" spc="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35" name="Текст 2">
            <a:extLst>
              <a:ext uri="{FF2B5EF4-FFF2-40B4-BE49-F238E27FC236}">
                <a16:creationId xmlns:a16="http://schemas.microsoft.com/office/drawing/2014/main" id="{82DB4D40-3550-49E6-AF64-41E7E499F45D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9023074" y="4464454"/>
            <a:ext cx="2330726" cy="438505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1400" kern="1200" cap="all" spc="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  <p:sp>
        <p:nvSpPr>
          <p:cNvPr id="36" name="Текст 2">
            <a:extLst>
              <a:ext uri="{FF2B5EF4-FFF2-40B4-BE49-F238E27FC236}">
                <a16:creationId xmlns:a16="http://schemas.microsoft.com/office/drawing/2014/main" id="{F6056747-20EC-4D2B-8AD5-79902BC51847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3568700" y="4464453"/>
            <a:ext cx="2330726" cy="438505"/>
          </a:xfrm>
        </p:spPr>
        <p:txBody>
          <a:bodyPr lIns="0" rIns="0" rtlCol="0" anchor="b">
            <a:noAutofit/>
          </a:bodyPr>
          <a:lstStyle>
            <a:lvl1pPr marL="0" indent="0" algn="ctr">
              <a:buNone/>
              <a:defRPr lang="en-US" sz="1400" kern="1200" cap="all" spc="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ЩЕЛКНИТЕ, ЧТОБЫ ИЗМЕНИТЬ</a:t>
            </a:r>
          </a:p>
        </p:txBody>
      </p:sp>
    </p:spTree>
    <p:extLst>
      <p:ext uri="{BB962C8B-B14F-4D97-AF65-F5344CB8AC3E}">
        <p14:creationId xmlns:p14="http://schemas.microsoft.com/office/powerpoint/2010/main" val="14180974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 с рисунком 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Рисунок 16">
            <a:extLst>
              <a:ext uri="{FF2B5EF4-FFF2-40B4-BE49-F238E27FC236}">
                <a16:creationId xmlns:a16="http://schemas.microsoft.com/office/drawing/2014/main" id="{0E65E2A4-B306-4415-9D4B-9E9F98B043B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508046" cy="6858000"/>
          </a:xfrm>
          <a:custGeom>
            <a:avLst/>
            <a:gdLst>
              <a:gd name="connsiteX0" fmla="*/ 0 w 6508046"/>
              <a:gd name="connsiteY0" fmla="*/ 0 h 6858000"/>
              <a:gd name="connsiteX1" fmla="*/ 364331 w 6508046"/>
              <a:gd name="connsiteY1" fmla="*/ 0 h 6858000"/>
              <a:gd name="connsiteX2" fmla="*/ 1163270 w 6508046"/>
              <a:gd name="connsiteY2" fmla="*/ 2195274 h 6858000"/>
              <a:gd name="connsiteX3" fmla="*/ 1708696 w 6508046"/>
              <a:gd name="connsiteY3" fmla="*/ 4033986 h 6858000"/>
              <a:gd name="connsiteX4" fmla="*/ 1771025 w 6508046"/>
              <a:gd name="connsiteY4" fmla="*/ 4033986 h 6858000"/>
              <a:gd name="connsiteX5" fmla="*/ 2316450 w 6508046"/>
              <a:gd name="connsiteY5" fmla="*/ 2195274 h 6858000"/>
              <a:gd name="connsiteX6" fmla="*/ 3084403 w 6508046"/>
              <a:gd name="connsiteY6" fmla="*/ 0 h 6858000"/>
              <a:gd name="connsiteX7" fmla="*/ 6508046 w 6508046"/>
              <a:gd name="connsiteY7" fmla="*/ 0 h 6858000"/>
              <a:gd name="connsiteX8" fmla="*/ 6508046 w 6508046"/>
              <a:gd name="connsiteY8" fmla="*/ 6858000 h 6858000"/>
              <a:gd name="connsiteX9" fmla="*/ 4310896 w 6508046"/>
              <a:gd name="connsiteY9" fmla="*/ 6858000 h 6858000"/>
              <a:gd name="connsiteX10" fmla="*/ 4310896 w 6508046"/>
              <a:gd name="connsiteY10" fmla="*/ 4407962 h 6858000"/>
              <a:gd name="connsiteX11" fmla="*/ 4638169 w 6508046"/>
              <a:gd name="connsiteY11" fmla="*/ 683746 h 6858000"/>
              <a:gd name="connsiteX12" fmla="*/ 4575840 w 6508046"/>
              <a:gd name="connsiteY12" fmla="*/ 683746 h 6858000"/>
              <a:gd name="connsiteX13" fmla="*/ 3734395 w 6508046"/>
              <a:gd name="connsiteY13" fmla="*/ 3332738 h 6858000"/>
              <a:gd name="connsiteX14" fmla="*/ 2441823 w 6508046"/>
              <a:gd name="connsiteY14" fmla="*/ 6858000 h 6858000"/>
              <a:gd name="connsiteX15" fmla="*/ 914221 w 6508046"/>
              <a:gd name="connsiteY15" fmla="*/ 6858000 h 6858000"/>
              <a:gd name="connsiteX16" fmla="*/ 0 w 6508046"/>
              <a:gd name="connsiteY16" fmla="*/ 433616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508046" h="6858000">
                <a:moveTo>
                  <a:pt x="0" y="0"/>
                </a:moveTo>
                <a:lnTo>
                  <a:pt x="364331" y="0"/>
                </a:lnTo>
                <a:lnTo>
                  <a:pt x="1163270" y="2195274"/>
                </a:lnTo>
                <a:cubicBezTo>
                  <a:pt x="1350258" y="2787402"/>
                  <a:pt x="1521708" y="3395157"/>
                  <a:pt x="1708696" y="4033986"/>
                </a:cubicBezTo>
                <a:lnTo>
                  <a:pt x="1771025" y="4033986"/>
                </a:lnTo>
                <a:cubicBezTo>
                  <a:pt x="1958013" y="3395067"/>
                  <a:pt x="2113925" y="2787313"/>
                  <a:pt x="2316450" y="2195274"/>
                </a:cubicBezTo>
                <a:lnTo>
                  <a:pt x="3084403" y="0"/>
                </a:lnTo>
                <a:lnTo>
                  <a:pt x="6508046" y="0"/>
                </a:lnTo>
                <a:lnTo>
                  <a:pt x="6508046" y="6858000"/>
                </a:lnTo>
                <a:lnTo>
                  <a:pt x="4310896" y="6858000"/>
                </a:lnTo>
                <a:lnTo>
                  <a:pt x="4310896" y="4407962"/>
                </a:lnTo>
                <a:cubicBezTo>
                  <a:pt x="4310896" y="3410694"/>
                  <a:pt x="4513511" y="1681014"/>
                  <a:pt x="4638169" y="683746"/>
                </a:cubicBezTo>
                <a:lnTo>
                  <a:pt x="4575840" y="683746"/>
                </a:lnTo>
                <a:lnTo>
                  <a:pt x="3734395" y="3332738"/>
                </a:lnTo>
                <a:lnTo>
                  <a:pt x="2441823" y="6858000"/>
                </a:lnTo>
                <a:lnTo>
                  <a:pt x="914221" y="6858000"/>
                </a:lnTo>
                <a:lnTo>
                  <a:pt x="0" y="4336167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endParaRPr lang="ru-RU" noProof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772EF9B-97B0-4909-B1C8-B680035F9DC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260771" y="4136571"/>
            <a:ext cx="3907972" cy="1883230"/>
          </a:xfrm>
        </p:spPr>
        <p:txBody>
          <a:bodyPr lIns="0" rtlCol="0">
            <a:normAutofit/>
          </a:bodyPr>
          <a:lstStyle>
            <a:lvl1pPr marL="0" indent="0">
              <a:lnSpc>
                <a:spcPct val="150000"/>
              </a:lnSpc>
              <a:buNone/>
              <a:defRPr sz="1200"/>
            </a:lvl1pPr>
          </a:lstStyle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41881D0-A955-463B-814E-4977DB443F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643743" cy="365125"/>
          </a:xfrm>
        </p:spPr>
        <p:txBody>
          <a:bodyPr rtlCol="0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07.01.20ГГ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60B6947-085B-4130-82A4-5D464A42F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32514" y="6356350"/>
            <a:ext cx="2175532" cy="365125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BD21287-635C-42C2-8343-AB4B83FB3B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9FF96520-E4CE-4EAD-8ABF-1D2297D6B3AA}" type="slidenum">
              <a:rPr lang="ru-RU" noProof="0" smtClean="0"/>
              <a:t>‹#›</a:t>
            </a:fld>
            <a:endParaRPr lang="ru-RU" noProof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CA22921-D059-426E-8623-0C4322D58F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60771" y="3363686"/>
            <a:ext cx="3907972" cy="555171"/>
          </a:xfrm>
        </p:spPr>
        <p:txBody>
          <a:bodyPr lIns="0" rtlCol="0">
            <a:normAutofit/>
          </a:bodyPr>
          <a:lstStyle>
            <a:lvl1pPr>
              <a:defRPr lang="en-US" sz="2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Щелкните, чтобы изменить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178A5C12-53C3-4CC4-AA3B-D3292948C778}"/>
              </a:ext>
            </a:extLst>
          </p:cNvPr>
          <p:cNvCxnSpPr>
            <a:cxnSpLocks/>
          </p:cNvCxnSpPr>
          <p:nvPr userDrawn="1"/>
        </p:nvCxnSpPr>
        <p:spPr>
          <a:xfrm>
            <a:off x="7271657" y="0"/>
            <a:ext cx="0" cy="31242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73629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ключ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Рисунок 45">
            <a:extLst>
              <a:ext uri="{FF2B5EF4-FFF2-40B4-BE49-F238E27FC236}">
                <a16:creationId xmlns:a16="http://schemas.microsoft.com/office/drawing/2014/main" id="{D230F83A-5E75-4047-ADC0-05151570D70A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426578" y="0"/>
            <a:ext cx="5765422" cy="6858000"/>
          </a:xfrm>
          <a:custGeom>
            <a:avLst/>
            <a:gdLst>
              <a:gd name="connsiteX0" fmla="*/ 4105955 w 5765422"/>
              <a:gd name="connsiteY0" fmla="*/ 0 h 6858000"/>
              <a:gd name="connsiteX1" fmla="*/ 5765422 w 5765422"/>
              <a:gd name="connsiteY1" fmla="*/ 0 h 6858000"/>
              <a:gd name="connsiteX2" fmla="*/ 5765422 w 5765422"/>
              <a:gd name="connsiteY2" fmla="*/ 6858000 h 6858000"/>
              <a:gd name="connsiteX3" fmla="*/ 0 w 576542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5422" h="6858000">
                <a:moveTo>
                  <a:pt x="4105955" y="0"/>
                </a:moveTo>
                <a:lnTo>
                  <a:pt x="5765422" y="0"/>
                </a:lnTo>
                <a:lnTo>
                  <a:pt x="5765422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r">
              <a:buNone/>
              <a:defRPr/>
            </a:lvl1pPr>
          </a:lstStyle>
          <a:p>
            <a:pPr rtl="0"/>
            <a:endParaRPr lang="ru-RU" noProof="0"/>
          </a:p>
        </p:txBody>
      </p:sp>
      <p:sp>
        <p:nvSpPr>
          <p:cNvPr id="30" name="Рисунок 29">
            <a:extLst>
              <a:ext uri="{FF2B5EF4-FFF2-40B4-BE49-F238E27FC236}">
                <a16:creationId xmlns:a16="http://schemas.microsoft.com/office/drawing/2014/main" id="{96FD6FB9-CD68-47AB-A03D-06B72104AF11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-11657" y="-16298"/>
            <a:ext cx="5555640" cy="6874299"/>
          </a:xfrm>
          <a:custGeom>
            <a:avLst/>
            <a:gdLst>
              <a:gd name="connsiteX0" fmla="*/ 0 w 5555640"/>
              <a:gd name="connsiteY0" fmla="*/ 0 h 6874299"/>
              <a:gd name="connsiteX1" fmla="*/ 5555640 w 5555640"/>
              <a:gd name="connsiteY1" fmla="*/ 8960 h 6874299"/>
              <a:gd name="connsiteX2" fmla="*/ 1445237 w 5555640"/>
              <a:gd name="connsiteY2" fmla="*/ 6874299 h 6874299"/>
              <a:gd name="connsiteX3" fmla="*/ 0 w 5555640"/>
              <a:gd name="connsiteY3" fmla="*/ 6874299 h 6874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55640" h="6874299">
                <a:moveTo>
                  <a:pt x="0" y="0"/>
                </a:moveTo>
                <a:lnTo>
                  <a:pt x="5555640" y="8960"/>
                </a:lnTo>
                <a:lnTo>
                  <a:pt x="1445237" y="6874299"/>
                </a:lnTo>
                <a:lnTo>
                  <a:pt x="0" y="6874299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endParaRPr lang="ru-RU" noProof="0"/>
          </a:p>
        </p:txBody>
      </p:sp>
      <p:sp>
        <p:nvSpPr>
          <p:cNvPr id="17" name="Текст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461307" y="4277953"/>
            <a:ext cx="2310968" cy="470424"/>
          </a:xfrm>
        </p:spPr>
        <p:txBody>
          <a:bodyPr lIns="0" rtlCol="0">
            <a:normAutofit/>
          </a:bodyPr>
          <a:lstStyle>
            <a:lvl1pPr marL="0" indent="0" algn="l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/>
              <a:t>07.01.20ГГ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 rtlCol="0"/>
          <a:lstStyle/>
          <a:p>
            <a:pPr rtl="0"/>
            <a:r>
              <a:rPr lang="ru-RU" noProof="0"/>
              <a:t>Набор слайдов для презентации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fld id="{B5CEABB6-07DC-46E8-9B57-56EC44A396E5}" type="slidenum">
              <a:rPr lang="ru-RU" noProof="0" smtClean="0"/>
              <a:pPr/>
              <a:t>‹#›</a:t>
            </a:fld>
            <a:endParaRPr lang="ru-RU" noProof="0"/>
          </a:p>
        </p:txBody>
      </p:sp>
      <p:sp>
        <p:nvSpPr>
          <p:cNvPr id="21" name="Текст 18">
            <a:extLst>
              <a:ext uri="{FF2B5EF4-FFF2-40B4-BE49-F238E27FC236}">
                <a16:creationId xmlns:a16="http://schemas.microsoft.com/office/drawing/2014/main" id="{D9C3D27C-5291-4A1A-83AC-B52D25F43D5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156823" y="4752561"/>
            <a:ext cx="2310968" cy="470424"/>
          </a:xfrm>
        </p:spPr>
        <p:txBody>
          <a:bodyPr lIns="0" rtlCol="0">
            <a:normAutofit/>
          </a:bodyPr>
          <a:lstStyle>
            <a:lvl1pPr marL="0" indent="0" algn="l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25" name="Текст 18">
            <a:extLst>
              <a:ext uri="{FF2B5EF4-FFF2-40B4-BE49-F238E27FC236}">
                <a16:creationId xmlns:a16="http://schemas.microsoft.com/office/drawing/2014/main" id="{2B757B2D-A738-401D-A78C-05475608F20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869713" y="5217644"/>
            <a:ext cx="2310968" cy="470424"/>
          </a:xfrm>
        </p:spPr>
        <p:txBody>
          <a:bodyPr lIns="0" rtlCol="0">
            <a:normAutofit/>
          </a:bodyPr>
          <a:lstStyle>
            <a:lvl1pPr marL="0" indent="0" algn="l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47" name="Текст 18">
            <a:extLst>
              <a:ext uri="{FF2B5EF4-FFF2-40B4-BE49-F238E27FC236}">
                <a16:creationId xmlns:a16="http://schemas.microsoft.com/office/drawing/2014/main" id="{AD14F11B-0FDD-41EF-8278-550F37093B1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580046" y="5673201"/>
            <a:ext cx="2310968" cy="470424"/>
          </a:xfrm>
        </p:spPr>
        <p:txBody>
          <a:bodyPr lIns="0" rtlCol="0">
            <a:normAutofit/>
          </a:bodyPr>
          <a:lstStyle>
            <a:lvl1pPr marL="0" indent="0" algn="l">
              <a:lnSpc>
                <a:spcPct val="15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ru-RU" noProof="0"/>
              <a:t>Текст слайда</a:t>
            </a: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9EB2270B-D707-4103-98F1-E697CEBA71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98571" y="3363686"/>
            <a:ext cx="3907972" cy="555171"/>
          </a:xfrm>
        </p:spPr>
        <p:txBody>
          <a:bodyPr lIns="0" rtlCol="0">
            <a:normAutofit/>
          </a:bodyPr>
          <a:lstStyle>
            <a:lvl1pPr>
              <a:defRPr lang="en-US" sz="2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ru-RU" noProof="0"/>
              <a:t>Щелкните, чтобы изменить</a:t>
            </a:r>
          </a:p>
        </p:txBody>
      </p:sp>
    </p:spTree>
    <p:extLst>
      <p:ext uri="{BB962C8B-B14F-4D97-AF65-F5344CB8AC3E}">
        <p14:creationId xmlns:p14="http://schemas.microsoft.com/office/powerpoint/2010/main" val="1124205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77FA4A-CE52-4DA0-8842-74FE37E2E8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0" dirty="0" smtClean="0"/>
              <a:t>ОБРАЗЕЦ ЗАГОЛОВКА</a:t>
            </a:r>
            <a:endParaRPr lang="ru-RU" noProof="0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21BCD1D-6E4A-43CA-A3D4-B104CE27D2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 dirty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811BDA0-5B55-4A85-ACBF-31F8F3EB21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00BBEE"/>
                </a:solidFill>
              </a:defRPr>
            </a:lvl1pPr>
          </a:lstStyle>
          <a:p>
            <a:r>
              <a:rPr lang="ru-RU" smtClean="0"/>
              <a:t>07.01.20ГГ</a:t>
            </a:r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F7AA55C-7321-4214-9297-F53B7B9E50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rgbClr val="00BBEE"/>
                </a:solidFill>
              </a:defRPr>
            </a:lvl1pPr>
          </a:lstStyle>
          <a:p>
            <a:r>
              <a:rPr lang="ru-RU" smtClean="0"/>
              <a:t>Набор слайдов для презентации</a:t>
            </a: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E330C71-8F7D-4855-A35C-46C83B4BF4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00BBEE"/>
                </a:solidFill>
              </a:defRPr>
            </a:lvl1pPr>
          </a:lstStyle>
          <a:p>
            <a:fld id="{9FF96520-E4CE-4EAD-8ABF-1D2297D6B3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666658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66" r:id="rId2"/>
    <p:sldLayoutId id="2147483678" r:id="rId3"/>
    <p:sldLayoutId id="2147483667" r:id="rId4"/>
    <p:sldLayoutId id="2147483668" r:id="rId5"/>
    <p:sldLayoutId id="2147483669" r:id="rId6"/>
    <p:sldLayoutId id="2147483680" r:id="rId7"/>
    <p:sldLayoutId id="2147483670" r:id="rId8"/>
    <p:sldLayoutId id="2147483651" r:id="rId9"/>
    <p:sldLayoutId id="2147483671" r:id="rId10"/>
    <p:sldLayoutId id="2147483679" r:id="rId11"/>
    <p:sldLayoutId id="2147483677" r:id="rId12"/>
    <p:sldLayoutId id="2147483672" r:id="rId13"/>
    <p:sldLayoutId id="2147483652" r:id="rId14"/>
    <p:sldLayoutId id="2147483653" r:id="rId15"/>
    <p:sldLayoutId id="2147483650" r:id="rId16"/>
    <p:sldLayoutId id="2147483654" r:id="rId17"/>
    <p:sldLayoutId id="2147483674" r:id="rId18"/>
    <p:sldLayoutId id="2147483676" r:id="rId19"/>
    <p:sldLayoutId id="2147483673" r:id="rId20"/>
    <p:sldLayoutId id="2147483675" r:id="rId21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rgbClr val="00BBEE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BBEE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0BBEE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0BBEE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BBEE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BBEE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emf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hyperlink" Target="https://rutube.ru/video/private/ec9048a447737525adc50452ec73896f/?p=A0TyKDj54nePJupRWQXLPw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1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11.wmf"/><Relationship Id="rId4" Type="http://schemas.openxmlformats.org/officeDocument/2006/relationships/oleObject" Target="../embeddings/oleObject3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4.wmf"/><Relationship Id="rId4" Type="http://schemas.openxmlformats.org/officeDocument/2006/relationships/oleObject" Target="../embeddings/oleObject6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br.ru/lk_uio/?utm_source=w&amp;utm_content=page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7" Type="http://schemas.openxmlformats.org/officeDocument/2006/relationships/image" Target="../media/image20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gif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724849" y="3208751"/>
            <a:ext cx="8477661" cy="1881352"/>
          </a:xfrm>
          <a:prstGeom prst="rect">
            <a:avLst/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0" y="0"/>
            <a:ext cx="12192001" cy="3390900"/>
          </a:xfrm>
          <a:prstGeom prst="rect">
            <a:avLst/>
          </a:prstGeom>
          <a:solidFill>
            <a:srgbClr val="00BB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одзаголовок 31">
            <a:extLst>
              <a:ext uri="{FF2B5EF4-FFF2-40B4-BE49-F238E27FC236}">
                <a16:creationId xmlns:a16="http://schemas.microsoft.com/office/drawing/2014/main" id="{F69B5076-6A18-4AD8-A2C2-DB967CF6EE50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1341680" y="5536144"/>
            <a:ext cx="4437079" cy="682094"/>
          </a:xfrm>
        </p:spPr>
        <p:txBody>
          <a:bodyPr rtlCol="0">
            <a:normAutofit/>
          </a:bodyPr>
          <a:lstStyle/>
          <a:p>
            <a:pPr marL="0" indent="0" rtl="0">
              <a:buNone/>
            </a:pPr>
            <a:r>
              <a:rPr lang="ru-RU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КОРОБОЧНОЕ РЕШЕНИЕ</a:t>
            </a:r>
          </a:p>
          <a:p>
            <a:pPr marL="0" indent="0" rtl="0">
              <a:buNone/>
            </a:pPr>
            <a:r>
              <a:rPr lang="ru-RU" sz="105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 </a:t>
            </a:r>
            <a:r>
              <a:rPr lang="ru-RU" sz="105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01.10.2026 </a:t>
            </a:r>
            <a:endParaRPr lang="ru-RU" sz="105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Заголовок 22">
            <a:extLst>
              <a:ext uri="{FF2B5EF4-FFF2-40B4-BE49-F238E27FC236}">
                <a16:creationId xmlns:a16="http://schemas.microsoft.com/office/drawing/2014/main" id="{EE427349-2C23-4643-A4C8-552661FAA5DF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320030" y="3930399"/>
            <a:ext cx="10027790" cy="1277857"/>
          </a:xfrm>
        </p:spPr>
        <p:txBody>
          <a:bodyPr rtlCol="0">
            <a:no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ВНЕСЕНИЕ СВЕДЕНИЙ </a:t>
            </a:r>
            <a:r>
              <a:rPr lang="ru-RU" dirty="0">
                <a:solidFill>
                  <a:schemeClr val="bg1"/>
                </a:solidFill>
              </a:rPr>
              <a:t>О ЮРИДИЧЕСКОМ ЛИЦЕ </a:t>
            </a:r>
            <a:r>
              <a:rPr lang="ru-RU" dirty="0" smtClean="0">
                <a:solidFill>
                  <a:schemeClr val="bg1"/>
                </a:solidFill>
              </a:rPr>
              <a:t/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В РЕЕСТР ОРГАНИЗАЦИЙ, ОСУЩЕСТВЛЯЮЩИХ </a:t>
            </a:r>
            <a:br>
              <a:rPr lang="ru-RU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ОБМЕН ЦИФРОВЫХ ВАЛЮТ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29" b="38131"/>
          <a:stretch/>
        </p:blipFill>
        <p:spPr>
          <a:xfrm>
            <a:off x="0" y="0"/>
            <a:ext cx="12192000" cy="3374571"/>
          </a:xfrm>
          <a:prstGeom prst="rect">
            <a:avLst/>
          </a:prstGeom>
        </p:spPr>
      </p:pic>
      <p:sp>
        <p:nvSpPr>
          <p:cNvPr id="22" name="Прямоугольник 21"/>
          <p:cNvSpPr/>
          <p:nvPr/>
        </p:nvSpPr>
        <p:spPr>
          <a:xfrm>
            <a:off x="0" y="0"/>
            <a:ext cx="12192001" cy="3390900"/>
          </a:xfrm>
          <a:prstGeom prst="rect">
            <a:avLst/>
          </a:prstGeom>
          <a:solidFill>
            <a:srgbClr val="00BBEE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1881" y="316041"/>
            <a:ext cx="2803525" cy="70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310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" y="0"/>
            <a:ext cx="12192000" cy="3062378"/>
          </a:xfrm>
          <a:prstGeom prst="rect">
            <a:avLst/>
          </a:prstGeom>
          <a:solidFill>
            <a:srgbClr val="00BB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361212" y="3062378"/>
            <a:ext cx="11627166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defTabSz="457200">
              <a:defRPr/>
            </a:pPr>
            <a:r>
              <a:rPr lang="ru-RU" sz="19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Коробочное решение разработано для оптимизации прохождения </a:t>
            </a:r>
            <a:r>
              <a:rPr lang="ru-RU" sz="1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процедуры </a:t>
            </a:r>
            <a:r>
              <a:rPr lang="ru-RU" sz="19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внесения сведений </a:t>
            </a:r>
            <a:br>
              <a:rPr lang="ru-RU" sz="19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9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 </a:t>
            </a:r>
            <a:r>
              <a:rPr lang="ru-RU" sz="1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юридическом </a:t>
            </a:r>
            <a:r>
              <a:rPr lang="ru-RU" sz="19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лице (</a:t>
            </a:r>
            <a:r>
              <a:rPr lang="ru-RU" sz="1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заявителе)</a:t>
            </a:r>
            <a:r>
              <a:rPr lang="ru-RU" sz="19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ru-RU" sz="1900" baseline="30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ru-RU" sz="19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ru-RU" sz="1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ru-RU" sz="19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том </a:t>
            </a:r>
            <a:r>
              <a:rPr lang="ru-RU" sz="19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числе </a:t>
            </a:r>
            <a:r>
              <a:rPr lang="ru-RU" sz="1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 наличии у него права </a:t>
            </a:r>
            <a:r>
              <a:rPr lang="ru-RU" sz="19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9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9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1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осуществление деятельности организации, осуществляющей обмен цифровых </a:t>
            </a:r>
            <a:r>
              <a:rPr lang="ru-RU" sz="19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валют, </a:t>
            </a:r>
            <a:br>
              <a:rPr lang="ru-RU" sz="19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9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реестр организаций, осуществляющих обмен цифровых валют*****, в соответствии </a:t>
            </a:r>
            <a:br>
              <a:rPr lang="ru-RU" sz="19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9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</a:t>
            </a:r>
            <a:r>
              <a:rPr lang="ru-RU" sz="19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Федеральным законом от </a:t>
            </a:r>
            <a:r>
              <a:rPr lang="ru-RU" sz="19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04.08.2026 № 282-ФЗ*** и </a:t>
            </a:r>
            <a:r>
              <a:rPr lang="ru-RU" sz="19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Положением </a:t>
            </a:r>
            <a:r>
              <a:rPr lang="ru-RU" sz="1900" dirty="0">
                <a:solidFill>
                  <a:prstClr val="black">
                    <a:lumMod val="95000"/>
                    <a:lumOff val="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Банка </a:t>
            </a:r>
            <a:r>
              <a:rPr lang="ru-RU" sz="19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России </a:t>
            </a:r>
            <a:br>
              <a:rPr lang="ru-RU" sz="19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9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 </a:t>
            </a:r>
            <a:r>
              <a:rPr lang="ru-RU" sz="1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27.08.2026 № </a:t>
            </a:r>
            <a:r>
              <a:rPr lang="ru-RU" sz="19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890-П****</a:t>
            </a:r>
            <a:endParaRPr lang="ru-RU" sz="1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8" name="Группа 57"/>
          <p:cNvGrpSpPr/>
          <p:nvPr/>
        </p:nvGrpSpPr>
        <p:grpSpPr>
          <a:xfrm>
            <a:off x="0" y="0"/>
            <a:ext cx="12195174" cy="2881224"/>
            <a:chOff x="9655176" y="-4521201"/>
            <a:chExt cx="12195174" cy="3416304"/>
          </a:xfrm>
        </p:grpSpPr>
        <p:pic>
          <p:nvPicPr>
            <p:cNvPr id="57" name="Рисунок 56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885" b="10573"/>
            <a:stretch/>
          </p:blipFill>
          <p:spPr>
            <a:xfrm>
              <a:off x="9658349" y="-4521201"/>
              <a:ext cx="12192001" cy="3402694"/>
            </a:xfrm>
            <a:prstGeom prst="rect">
              <a:avLst/>
            </a:prstGeom>
          </p:spPr>
        </p:pic>
        <p:sp>
          <p:nvSpPr>
            <p:cNvPr id="71" name="Прямоугольник 70"/>
            <p:cNvSpPr/>
            <p:nvPr/>
          </p:nvSpPr>
          <p:spPr>
            <a:xfrm>
              <a:off x="9655176" y="-4521199"/>
              <a:ext cx="12192000" cy="3416302"/>
            </a:xfrm>
            <a:prstGeom prst="rect">
              <a:avLst/>
            </a:prstGeom>
            <a:solidFill>
              <a:srgbClr val="00BBEE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16050" y="130313"/>
            <a:ext cx="6501493" cy="732282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Цель</a:t>
            </a:r>
            <a:endParaRPr lang="ru-RU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61212" y="5090191"/>
            <a:ext cx="1162716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457200"/>
            <a:r>
              <a:rPr lang="ru-RU" sz="800" i="1" dirty="0">
                <a:solidFill>
                  <a:srgbClr val="C4C4C6">
                    <a:lumMod val="50000"/>
                  </a:srgbClr>
                </a:solidFill>
                <a:latin typeface="Arial"/>
              </a:rPr>
              <a:t>* </a:t>
            </a:r>
            <a:r>
              <a:rPr lang="ru-RU" sz="800" i="1" dirty="0">
                <a:solidFill>
                  <a:schemeClr val="bg1">
                    <a:lumMod val="65000"/>
                    <a:lumOff val="35000"/>
                  </a:schemeClr>
                </a:solidFill>
                <a:latin typeface="Arial"/>
              </a:rPr>
              <a:t>Получить право на осуществление деятельности организации, осуществляющей обмен цифровых валют, вправе хозяйственное общество, созданное в соответствии с законодательством Российской Федерации</a:t>
            </a:r>
          </a:p>
          <a:p>
            <a:pPr marL="171450" indent="-171450" algn="just" defTabSz="457200">
              <a:buFont typeface="Arial" panose="020B0604020202020204" pitchFamily="34" charset="0"/>
              <a:buChar char="•"/>
            </a:pPr>
            <a:endParaRPr lang="ru-RU" sz="800" i="1" dirty="0">
              <a:solidFill>
                <a:schemeClr val="bg1">
                  <a:lumMod val="65000"/>
                  <a:lumOff val="35000"/>
                </a:schemeClr>
              </a:solidFill>
              <a:latin typeface="Arial"/>
            </a:endParaRPr>
          </a:p>
          <a:p>
            <a:pPr algn="just" defTabSz="457200"/>
            <a:r>
              <a:rPr lang="ru-RU" sz="800" i="1" dirty="0">
                <a:solidFill>
                  <a:schemeClr val="bg1">
                    <a:lumMod val="65000"/>
                    <a:lumOff val="35000"/>
                  </a:schemeClr>
                </a:solidFill>
                <a:latin typeface="Arial"/>
              </a:rPr>
              <a:t>** За исключением кредитных организаций, брокеров, а также </a:t>
            </a:r>
            <a:r>
              <a:rPr lang="ru-RU" sz="800" i="1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Arial"/>
              </a:rPr>
              <a:t>организаций, являющихся по состоянию на 01.09.2026 субъектами </a:t>
            </a:r>
            <a:r>
              <a:rPr lang="ru-RU" sz="800" i="1" dirty="0">
                <a:solidFill>
                  <a:schemeClr val="bg1">
                    <a:lumMod val="65000"/>
                    <a:lumOff val="35000"/>
                  </a:schemeClr>
                </a:solidFill>
                <a:latin typeface="Arial"/>
              </a:rPr>
              <a:t>экспериментального правового </a:t>
            </a:r>
            <a:r>
              <a:rPr lang="ru-RU" sz="800" i="1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Arial"/>
              </a:rPr>
              <a:t>режима, осуществляющими деятельность уполномоченных </a:t>
            </a:r>
            <a:r>
              <a:rPr lang="ru-RU" sz="800" i="1" dirty="0">
                <a:solidFill>
                  <a:schemeClr val="bg1">
                    <a:lumMod val="65000"/>
                    <a:lumOff val="35000"/>
                  </a:schemeClr>
                </a:solidFill>
                <a:latin typeface="Arial"/>
              </a:rPr>
              <a:t>организаций и поставщиков </a:t>
            </a:r>
            <a:r>
              <a:rPr lang="ru-RU" sz="800" i="1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Arial"/>
              </a:rPr>
              <a:t>ликвидности</a:t>
            </a:r>
          </a:p>
          <a:p>
            <a:pPr algn="just" defTabSz="457200"/>
            <a:endParaRPr lang="ru-RU" sz="800" i="1" dirty="0" smtClean="0">
              <a:solidFill>
                <a:schemeClr val="bg1">
                  <a:lumMod val="65000"/>
                  <a:lumOff val="35000"/>
                </a:schemeClr>
              </a:solidFill>
              <a:latin typeface="Arial"/>
            </a:endParaRPr>
          </a:p>
          <a:p>
            <a:pPr defTabSz="457200"/>
            <a:r>
              <a:rPr lang="ru-RU" sz="800" i="1" dirty="0" smtClean="0">
                <a:solidFill>
                  <a:schemeClr val="bg1">
                    <a:lumMod val="65000"/>
                    <a:lumOff val="35000"/>
                  </a:schemeClr>
                </a:solidFill>
                <a:latin typeface="Arial"/>
              </a:rPr>
              <a:t>*** </a:t>
            </a:r>
            <a:r>
              <a:rPr lang="ru-RU" sz="800" i="1" dirty="0">
                <a:solidFill>
                  <a:schemeClr val="bg1">
                    <a:lumMod val="65000"/>
                    <a:lumOff val="35000"/>
                  </a:schemeClr>
                </a:solidFill>
                <a:latin typeface="Arial"/>
              </a:rPr>
              <a:t>Федеральный закон от 04.08.2026 №</a:t>
            </a:r>
            <a:r>
              <a:rPr lang="en-US" sz="800" i="1" dirty="0">
                <a:solidFill>
                  <a:schemeClr val="bg1">
                    <a:lumMod val="65000"/>
                    <a:lumOff val="35000"/>
                  </a:schemeClr>
                </a:solidFill>
                <a:latin typeface="Arial"/>
              </a:rPr>
              <a:t> 282-</a:t>
            </a:r>
            <a:r>
              <a:rPr lang="ru-RU" sz="800" i="1" dirty="0">
                <a:solidFill>
                  <a:schemeClr val="bg1">
                    <a:lumMod val="65000"/>
                    <a:lumOff val="35000"/>
                  </a:schemeClr>
                </a:solidFill>
                <a:latin typeface="Arial"/>
              </a:rPr>
              <a:t>ФЗ «О цифровых валютах и цифровых правах</a:t>
            </a:r>
            <a:r>
              <a:rPr lang="ru-RU" sz="800" i="1" dirty="0" smtClean="0">
                <a:solidFill>
                  <a:srgbClr val="C4C4C6">
                    <a:lumMod val="50000"/>
                  </a:srgbClr>
                </a:solidFill>
                <a:latin typeface="Arial"/>
              </a:rPr>
              <a:t>»</a:t>
            </a:r>
          </a:p>
          <a:p>
            <a:pPr defTabSz="457200"/>
            <a:endParaRPr lang="ru-RU" sz="800" i="1" dirty="0">
              <a:solidFill>
                <a:schemeClr val="tx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457200"/>
            <a:r>
              <a:rPr lang="ru-RU" sz="800" i="1" dirty="0" smtClean="0">
                <a:solidFill>
                  <a:srgbClr val="C4C4C6">
                    <a:lumMod val="50000"/>
                  </a:srgbClr>
                </a:solidFill>
                <a:latin typeface="Arial"/>
              </a:rPr>
              <a:t>**** </a:t>
            </a:r>
            <a:r>
              <a:rPr lang="ru-RU" sz="800" i="1" dirty="0">
                <a:solidFill>
                  <a:srgbClr val="C4C4C6">
                    <a:lumMod val="50000"/>
                  </a:srgbClr>
                </a:solidFill>
                <a:latin typeface="Arial"/>
              </a:rPr>
              <a:t>Положение Банка России от 27.08.2026 № 890-П «О квалификационных требованиях к лицам, осуществляющим отдельные функции в организации, осуществляющей обмен цифровых валют, цифровом депозитарии, операторе информационной системы, в которой осуществляется выпуск цифровых финансовых активов, а также о принятии Банком России решений, предусмотренных частью 1 статьи 52 Федерального закона от 4 августа 2026 года </a:t>
            </a:r>
            <a:r>
              <a:rPr lang="ru-RU" sz="800" i="1" dirty="0" smtClean="0">
                <a:solidFill>
                  <a:srgbClr val="C4C4C6">
                    <a:lumMod val="50000"/>
                  </a:srgbClr>
                </a:solidFill>
                <a:latin typeface="Arial"/>
              </a:rPr>
              <a:t/>
            </a:r>
            <a:br>
              <a:rPr lang="ru-RU" sz="800" i="1" dirty="0" smtClean="0">
                <a:solidFill>
                  <a:srgbClr val="C4C4C6">
                    <a:lumMod val="50000"/>
                  </a:srgbClr>
                </a:solidFill>
                <a:latin typeface="Arial"/>
              </a:rPr>
            </a:br>
            <a:r>
              <a:rPr lang="ru-RU" sz="800" i="1" dirty="0" smtClean="0">
                <a:solidFill>
                  <a:srgbClr val="C4C4C6">
                    <a:lumMod val="50000"/>
                  </a:srgbClr>
                </a:solidFill>
                <a:latin typeface="Arial"/>
              </a:rPr>
              <a:t>№ </a:t>
            </a:r>
            <a:r>
              <a:rPr lang="ru-RU" sz="800" i="1" dirty="0">
                <a:solidFill>
                  <a:srgbClr val="C4C4C6">
                    <a:lumMod val="50000"/>
                  </a:srgbClr>
                </a:solidFill>
                <a:latin typeface="Arial"/>
              </a:rPr>
              <a:t>282-ФЗ «О цифровых валютах и цифровых правах</a:t>
            </a:r>
            <a:r>
              <a:rPr lang="ru-RU" sz="800" i="1" dirty="0" smtClean="0">
                <a:solidFill>
                  <a:srgbClr val="C4C4C6">
                    <a:lumMod val="50000"/>
                  </a:srgbClr>
                </a:solidFill>
                <a:latin typeface="Arial"/>
              </a:rPr>
              <a:t>»</a:t>
            </a:r>
          </a:p>
          <a:p>
            <a:pPr defTabSz="457200"/>
            <a:endParaRPr lang="ru-RU" sz="800" i="1" dirty="0" smtClean="0">
              <a:solidFill>
                <a:srgbClr val="C4C4C6">
                  <a:lumMod val="50000"/>
                </a:srgbClr>
              </a:solidFill>
              <a:latin typeface="Arial"/>
            </a:endParaRPr>
          </a:p>
          <a:p>
            <a:pPr defTabSz="457200"/>
            <a:r>
              <a:rPr lang="ru-RU" sz="800" i="1" dirty="0">
                <a:solidFill>
                  <a:schemeClr val="bg1">
                    <a:lumMod val="65000"/>
                    <a:lumOff val="35000"/>
                  </a:schemeClr>
                </a:solidFill>
                <a:latin typeface="Arial"/>
              </a:rPr>
              <a:t>***** Далее по тексту настоящей презентации – внесение сведений о юридическом лице в реестр организаций, осуществляющих обмен цифровых валют</a:t>
            </a:r>
          </a:p>
        </p:txBody>
      </p:sp>
    </p:spTree>
    <p:extLst>
      <p:ext uri="{BB962C8B-B14F-4D97-AF65-F5344CB8AC3E}">
        <p14:creationId xmlns:p14="http://schemas.microsoft.com/office/powerpoint/2010/main" val="3884355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/>
          <p:cNvSpPr txBox="1"/>
          <p:nvPr/>
        </p:nvSpPr>
        <p:spPr>
          <a:xfrm>
            <a:off x="381000" y="1398054"/>
            <a:ext cx="11568550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Инструкци</a:t>
            </a:r>
            <a:r>
              <a:rPr lang="ru-RU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</a:t>
            </a:r>
            <a:r>
              <a:rPr lang="ru-RU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endParaRPr lang="ru-RU" sz="2400" b="1" dirty="0" smtClean="0">
              <a:solidFill>
                <a:schemeClr val="bg1"/>
              </a:solidFill>
            </a:endParaRPr>
          </a:p>
          <a:p>
            <a:pPr marL="715963" indent="-433388" algn="just">
              <a:spcBef>
                <a:spcPts val="1200"/>
              </a:spcBef>
              <a:buBlip>
                <a:blip r:embed="rId3"/>
              </a:buBlip>
            </a:pPr>
            <a:r>
              <a:rPr lang="ru-RU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войдите </a:t>
            </a: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режим просмотра презентации, нажав клавишу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F5</a:t>
            </a: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 клавиатуре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режиме просмотра будут доступны интерактивные кнопки </a:t>
            </a:r>
            <a:r>
              <a:rPr lang="ru-RU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навигации и файлы для скачивания, </a:t>
            </a: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расположенные в </a:t>
            </a:r>
            <a:r>
              <a:rPr lang="ru-RU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левой </a:t>
            </a:r>
            <a:r>
              <a:rPr 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части </a:t>
            </a:r>
            <a:r>
              <a:rPr lang="ru-RU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слайда</a:t>
            </a:r>
            <a:endParaRPr lang="ru-RU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15963" indent="-433388">
              <a:spcBef>
                <a:spcPts val="1200"/>
              </a:spcBef>
              <a:buBlip>
                <a:blip r:embed="rId3"/>
              </a:buBlip>
            </a:pPr>
            <a:r>
              <a:rPr lang="ru-RU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документы с иконками             </a:t>
            </a:r>
            <a:r>
              <a:rPr lang="en-US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доступны </a:t>
            </a:r>
            <a:r>
              <a:rPr lang="ru-RU" sz="24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скачивания </a:t>
            </a:r>
            <a:endParaRPr lang="ru-RU" sz="24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15963" indent="-433388" algn="just">
              <a:spcBef>
                <a:spcPts val="1200"/>
              </a:spcBef>
              <a:buBlip>
                <a:blip r:embed="rId3"/>
              </a:buBlip>
            </a:pPr>
            <a:r>
              <a:rPr lang="ru-RU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перехода по внешним ссылкам используйте </a:t>
            </a:r>
            <a:r>
              <a:rPr lang="en-US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QR-</a:t>
            </a:r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код </a:t>
            </a:r>
            <a:r>
              <a:rPr lang="ru-RU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камеру мобильного устройства либо соответствующую гиперссылку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82" t="-1537" r="34066" b="54246"/>
          <a:stretch/>
        </p:blipFill>
        <p:spPr>
          <a:xfrm>
            <a:off x="4461817" y="4144137"/>
            <a:ext cx="447067" cy="524148"/>
          </a:xfrm>
          <a:prstGeom prst="rect">
            <a:avLst/>
          </a:prstGeom>
        </p:spPr>
      </p:pic>
      <p:pic>
        <p:nvPicPr>
          <p:cNvPr id="7" name="Рисунок 6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26" r="36111" b="59242"/>
          <a:stretch/>
        </p:blipFill>
        <p:spPr bwMode="auto">
          <a:xfrm>
            <a:off x="4988118" y="4178284"/>
            <a:ext cx="420311" cy="45585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940602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Прямоугольник 56"/>
          <p:cNvSpPr/>
          <p:nvPr/>
        </p:nvSpPr>
        <p:spPr>
          <a:xfrm>
            <a:off x="3348973" y="1362414"/>
            <a:ext cx="8843028" cy="5495586"/>
          </a:xfrm>
          <a:prstGeom prst="rect">
            <a:avLst/>
          </a:prstGeom>
          <a:solidFill>
            <a:srgbClr val="DBDB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997324" y="1287463"/>
            <a:ext cx="8194676" cy="625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ru-RU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</a:p>
          <a:p>
            <a:pPr>
              <a:spcAft>
                <a:spcPts val="800"/>
              </a:spcAft>
            </a:pPr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3364818" y="1365972"/>
            <a:ext cx="8827182" cy="5492028"/>
            <a:chOff x="3860159" y="1318120"/>
            <a:chExt cx="8277224" cy="5540973"/>
          </a:xfrm>
        </p:grpSpPr>
        <p:sp>
          <p:nvSpPr>
            <p:cNvPr id="119" name="Прямоугольник 118"/>
            <p:cNvSpPr/>
            <p:nvPr/>
          </p:nvSpPr>
          <p:spPr>
            <a:xfrm>
              <a:off x="3860159" y="1318120"/>
              <a:ext cx="8277224" cy="5540973"/>
            </a:xfrm>
            <a:prstGeom prst="rect">
              <a:avLst/>
            </a:prstGeom>
            <a:solidFill>
              <a:srgbClr val="DBDB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14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      </a:t>
              </a:r>
            </a:p>
            <a:p>
              <a:endParaRPr lang="ru-RU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ru-RU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ru-RU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ru-RU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ru-RU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ru-RU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ru-RU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ru-RU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ru-RU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ru-RU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Прямоугольник 29"/>
            <p:cNvSpPr/>
            <p:nvPr/>
          </p:nvSpPr>
          <p:spPr>
            <a:xfrm>
              <a:off x="4181514" y="1323225"/>
              <a:ext cx="7634513" cy="341571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457200" algn="just">
                <a:lnSpc>
                  <a:spcPct val="107000"/>
                </a:lnSpc>
              </a:pPr>
              <a:endParaRPr lang="ru-RU" sz="2000" dirty="0" smtClean="0">
                <a:solidFill>
                  <a:prstClr val="black"/>
                </a:solidFill>
                <a:latin typeface="Arial"/>
              </a:endParaRPr>
            </a:p>
            <a:p>
              <a:pPr marL="457200" algn="just">
                <a:lnSpc>
                  <a:spcPct val="107000"/>
                </a:lnSpc>
              </a:pPr>
              <a:r>
                <a:rPr lang="ru-RU" sz="2000" u="sng" dirty="0" smtClean="0">
                  <a:solidFill>
                    <a:prstClr val="black"/>
                  </a:solidFill>
                  <a:latin typeface="Arial"/>
                </a:rPr>
                <a:t>Скачайте и сохраните </a:t>
              </a:r>
              <a:r>
                <a:rPr lang="ru-RU" sz="2000" dirty="0" smtClean="0">
                  <a:solidFill>
                    <a:prstClr val="black"/>
                  </a:solidFill>
                  <a:latin typeface="Arial"/>
                </a:rPr>
                <a:t>файл «</a:t>
              </a:r>
              <a:r>
                <a:rPr lang="ru-RU" sz="2000" b="1" dirty="0" smtClean="0">
                  <a:solidFill>
                    <a:prstClr val="black"/>
                  </a:solidFill>
                  <a:latin typeface="Arial"/>
                </a:rPr>
                <a:t>Форма для заполнения.</a:t>
              </a:r>
              <a:r>
                <a:rPr lang="en-US" sz="2000" b="1" dirty="0" err="1" smtClean="0">
                  <a:solidFill>
                    <a:prstClr val="black"/>
                  </a:solidFill>
                  <a:latin typeface="Arial"/>
                </a:rPr>
                <a:t>xlsm</a:t>
              </a:r>
              <a:r>
                <a:rPr lang="ru-RU" sz="2000" dirty="0" smtClean="0">
                  <a:solidFill>
                    <a:prstClr val="black"/>
                  </a:solidFill>
                  <a:latin typeface="Arial"/>
                </a:rPr>
                <a:t>»</a:t>
              </a:r>
              <a:r>
                <a:rPr lang="en-US" sz="2000" dirty="0" smtClean="0">
                  <a:solidFill>
                    <a:prstClr val="black"/>
                  </a:solidFill>
                  <a:latin typeface="Arial"/>
                </a:rPr>
                <a:t> </a:t>
              </a:r>
              <a:r>
                <a:rPr lang="ru-RU" sz="2000" dirty="0" smtClean="0">
                  <a:solidFill>
                    <a:prstClr val="black"/>
                  </a:solidFill>
                  <a:latin typeface="Arial"/>
                </a:rPr>
                <a:t>для формирования комплекта документов</a:t>
              </a:r>
            </a:p>
            <a:p>
              <a:pPr marL="457200" algn="just">
                <a:lnSpc>
                  <a:spcPct val="107000"/>
                </a:lnSpc>
              </a:pPr>
              <a:endParaRPr lang="ru-RU" sz="2000" dirty="0" smtClean="0">
                <a:solidFill>
                  <a:prstClr val="black"/>
                </a:solidFill>
                <a:latin typeface="Arial"/>
              </a:endParaRPr>
            </a:p>
            <a:p>
              <a:pPr marL="457200" algn="just">
                <a:lnSpc>
                  <a:spcPct val="107000"/>
                </a:lnSpc>
              </a:pPr>
              <a:r>
                <a:rPr lang="ru-RU" sz="2000" dirty="0" smtClean="0">
                  <a:solidFill>
                    <a:prstClr val="black"/>
                  </a:solidFill>
                  <a:latin typeface="Arial"/>
                </a:rPr>
                <a:t>Заполните лист «</a:t>
              </a:r>
              <a:r>
                <a:rPr lang="ru-RU" sz="2000" b="1" dirty="0" smtClean="0">
                  <a:solidFill>
                    <a:prstClr val="black"/>
                  </a:solidFill>
                  <a:latin typeface="Arial"/>
                </a:rPr>
                <a:t>Форма</a:t>
              </a:r>
              <a:r>
                <a:rPr lang="ru-RU" sz="2000" dirty="0">
                  <a:solidFill>
                    <a:prstClr val="black"/>
                  </a:solidFill>
                  <a:latin typeface="Arial"/>
                </a:rPr>
                <a:t>» </a:t>
              </a:r>
              <a:r>
                <a:rPr lang="ru-RU" sz="2000" dirty="0" smtClean="0">
                  <a:solidFill>
                    <a:prstClr val="black"/>
                  </a:solidFill>
                  <a:latin typeface="Arial"/>
                </a:rPr>
                <a:t>файла </a:t>
              </a:r>
              <a:r>
                <a:rPr lang="ru-RU" sz="2000" dirty="0">
                  <a:solidFill>
                    <a:prstClr val="black"/>
                  </a:solidFill>
                  <a:latin typeface="Arial"/>
                </a:rPr>
                <a:t>«</a:t>
              </a:r>
              <a:r>
                <a:rPr lang="ru-RU" sz="2000" b="1" dirty="0">
                  <a:solidFill>
                    <a:prstClr val="black"/>
                  </a:solidFill>
                  <a:latin typeface="Arial"/>
                </a:rPr>
                <a:t>Форма для заполнения.</a:t>
              </a:r>
              <a:r>
                <a:rPr lang="en-US" sz="2000" b="1" dirty="0" err="1">
                  <a:solidFill>
                    <a:prstClr val="black"/>
                  </a:solidFill>
                  <a:latin typeface="Arial"/>
                </a:rPr>
                <a:t>xlsm</a:t>
              </a:r>
              <a:r>
                <a:rPr lang="ru-RU" sz="2000" dirty="0">
                  <a:solidFill>
                    <a:prstClr val="black"/>
                  </a:solidFill>
                  <a:latin typeface="Arial"/>
                </a:rPr>
                <a:t>»</a:t>
              </a:r>
              <a:endParaRPr lang="ru-RU" sz="2000" dirty="0" smtClean="0">
                <a:solidFill>
                  <a:prstClr val="black"/>
                </a:solidFill>
                <a:latin typeface="Arial"/>
              </a:endParaRPr>
            </a:p>
            <a:p>
              <a:pPr marL="457200" algn="just">
                <a:lnSpc>
                  <a:spcPct val="107000"/>
                </a:lnSpc>
              </a:pPr>
              <a:endParaRPr lang="ru-RU" sz="2000" dirty="0">
                <a:solidFill>
                  <a:prstClr val="black"/>
                </a:solidFill>
                <a:latin typeface="Arial"/>
              </a:endParaRPr>
            </a:p>
            <a:p>
              <a:pPr marL="457200" algn="just">
                <a:lnSpc>
                  <a:spcPct val="107000"/>
                </a:lnSpc>
              </a:pPr>
              <a:r>
                <a:rPr lang="ru-RU" sz="2000" dirty="0" smtClean="0">
                  <a:solidFill>
                    <a:prstClr val="black"/>
                  </a:solidFill>
                  <a:latin typeface="Arial"/>
                </a:rPr>
                <a:t>Сформируйте документы, нажав на кнопку внизу листа «</a:t>
              </a:r>
              <a:r>
                <a:rPr lang="ru-RU" sz="2000" b="1" dirty="0" smtClean="0">
                  <a:solidFill>
                    <a:prstClr val="black"/>
                  </a:solidFill>
                  <a:latin typeface="Arial"/>
                </a:rPr>
                <a:t>Форма</a:t>
              </a:r>
              <a:r>
                <a:rPr lang="ru-RU" sz="2000" dirty="0" smtClean="0">
                  <a:solidFill>
                    <a:prstClr val="black"/>
                  </a:solidFill>
                  <a:latin typeface="Arial"/>
                </a:rPr>
                <a:t>» </a:t>
              </a:r>
              <a:r>
                <a:rPr lang="ru-RU" sz="2000" dirty="0">
                  <a:solidFill>
                    <a:schemeClr val="bg1"/>
                  </a:solidFill>
                  <a:latin typeface="Arial"/>
                </a:rPr>
                <a:t>файла «</a:t>
              </a:r>
              <a:r>
                <a:rPr lang="ru-RU" sz="2000" b="1" dirty="0">
                  <a:solidFill>
                    <a:schemeClr val="bg1"/>
                  </a:solidFill>
                  <a:latin typeface="Arial"/>
                </a:rPr>
                <a:t>Форма для заполнения.</a:t>
              </a:r>
              <a:r>
                <a:rPr lang="en-US" sz="2000" b="1" dirty="0" err="1">
                  <a:solidFill>
                    <a:schemeClr val="bg1"/>
                  </a:solidFill>
                  <a:latin typeface="Arial"/>
                </a:rPr>
                <a:t>xlsm</a:t>
              </a:r>
              <a:r>
                <a:rPr lang="ru-RU" sz="2000" dirty="0" smtClean="0">
                  <a:solidFill>
                    <a:schemeClr val="bg1"/>
                  </a:solidFill>
                  <a:latin typeface="Arial"/>
                </a:rPr>
                <a:t>»*</a:t>
              </a:r>
            </a:p>
            <a:p>
              <a:pPr marL="457200" algn="just">
                <a:lnSpc>
                  <a:spcPct val="107000"/>
                </a:lnSpc>
              </a:pPr>
              <a:endParaRPr lang="ru-RU" sz="2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9" name="Прямоугольник 38"/>
          <p:cNvSpPr/>
          <p:nvPr/>
        </p:nvSpPr>
        <p:spPr>
          <a:xfrm>
            <a:off x="2892829" y="6185660"/>
            <a:ext cx="8672654" cy="2450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>
              <a:lnSpc>
                <a:spcPct val="107000"/>
              </a:lnSpc>
              <a:spcAft>
                <a:spcPts val="0"/>
              </a:spcAft>
            </a:pPr>
            <a:r>
              <a:rPr lang="ru-RU" sz="1000" i="1" dirty="0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* Доступно редактирование сформировавшихся документов</a:t>
            </a:r>
            <a:endParaRPr lang="ru-RU" sz="1000" i="1" dirty="0" smtClean="0">
              <a:solidFill>
                <a:schemeClr val="tx1">
                  <a:lumMod val="50000"/>
                </a:schemeClr>
              </a:solidFill>
              <a:latin typeface="Arial"/>
            </a:endParaRPr>
          </a:p>
        </p:txBody>
      </p:sp>
      <p:grpSp>
        <p:nvGrpSpPr>
          <p:cNvPr id="103" name="Группа 102"/>
          <p:cNvGrpSpPr/>
          <p:nvPr/>
        </p:nvGrpSpPr>
        <p:grpSpPr>
          <a:xfrm>
            <a:off x="3377753" y="3721257"/>
            <a:ext cx="624840" cy="591651"/>
            <a:chOff x="0" y="-35377"/>
            <a:chExt cx="1130300" cy="1162502"/>
          </a:xfrm>
        </p:grpSpPr>
        <p:pic>
          <p:nvPicPr>
            <p:cNvPr id="104" name="Picture 717532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1130300" cy="1127125"/>
            </a:xfrm>
            <a:prstGeom prst="rect">
              <a:avLst/>
            </a:prstGeom>
          </p:spPr>
        </p:pic>
        <p:sp>
          <p:nvSpPr>
            <p:cNvPr id="105" name="Rectangle 984"/>
            <p:cNvSpPr/>
            <p:nvPr/>
          </p:nvSpPr>
          <p:spPr>
            <a:xfrm>
              <a:off x="40433" y="-35377"/>
              <a:ext cx="838199" cy="965200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indent="-6350">
                <a:lnSpc>
                  <a:spcPct val="107000"/>
                </a:lnSpc>
                <a:spcAft>
                  <a:spcPts val="800"/>
                </a:spcAft>
              </a:pPr>
              <a:r>
                <a:rPr lang="ru-RU" sz="3400" b="1" dirty="0" smtClean="0">
                  <a:solidFill>
                    <a:schemeClr val="accent1">
                      <a:lumMod val="50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 3</a:t>
              </a:r>
              <a:endParaRPr lang="ru-RU" sz="3400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</p:grpSp>
      <p:grpSp>
        <p:nvGrpSpPr>
          <p:cNvPr id="50" name="Группа 49"/>
          <p:cNvGrpSpPr/>
          <p:nvPr/>
        </p:nvGrpSpPr>
        <p:grpSpPr>
          <a:xfrm>
            <a:off x="301625" y="6085344"/>
            <a:ext cx="552450" cy="552450"/>
            <a:chOff x="504825" y="6026150"/>
            <a:chExt cx="552450" cy="552450"/>
          </a:xfrm>
        </p:grpSpPr>
        <p:sp>
          <p:nvSpPr>
            <p:cNvPr id="51" name="Овал 50"/>
            <p:cNvSpPr/>
            <p:nvPr/>
          </p:nvSpPr>
          <p:spPr>
            <a:xfrm>
              <a:off x="504825" y="6026150"/>
              <a:ext cx="552450" cy="552450"/>
            </a:xfrm>
            <a:prstGeom prst="ellipse">
              <a:avLst/>
            </a:prstGeom>
            <a:noFill/>
            <a:ln w="25400">
              <a:solidFill>
                <a:srgbClr val="00BBE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Стрелка вниз 51"/>
            <p:cNvSpPr/>
            <p:nvPr/>
          </p:nvSpPr>
          <p:spPr>
            <a:xfrm>
              <a:off x="673100" y="6156324"/>
              <a:ext cx="215900" cy="250825"/>
            </a:xfrm>
            <a:prstGeom prst="downArrow">
              <a:avLst/>
            </a:prstGeom>
            <a:noFill/>
            <a:ln w="25400">
              <a:solidFill>
                <a:srgbClr val="00BBE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53" name="Прямая соединительная линия 52"/>
            <p:cNvCxnSpPr/>
            <p:nvPr/>
          </p:nvCxnSpPr>
          <p:spPr>
            <a:xfrm>
              <a:off x="650875" y="6467475"/>
              <a:ext cx="260350" cy="0"/>
            </a:xfrm>
            <a:prstGeom prst="line">
              <a:avLst/>
            </a:prstGeom>
            <a:ln w="25400">
              <a:solidFill>
                <a:srgbClr val="00BBE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Группа 62"/>
          <p:cNvGrpSpPr/>
          <p:nvPr/>
        </p:nvGrpSpPr>
        <p:grpSpPr>
          <a:xfrm>
            <a:off x="3369726" y="1721381"/>
            <a:ext cx="624840" cy="591651"/>
            <a:chOff x="0" y="-35377"/>
            <a:chExt cx="1130300" cy="1162502"/>
          </a:xfrm>
        </p:grpSpPr>
        <p:pic>
          <p:nvPicPr>
            <p:cNvPr id="64" name="Picture 717532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1130300" cy="1127125"/>
            </a:xfrm>
            <a:prstGeom prst="rect">
              <a:avLst/>
            </a:prstGeom>
          </p:spPr>
        </p:pic>
        <p:sp>
          <p:nvSpPr>
            <p:cNvPr id="65" name="Rectangle 984"/>
            <p:cNvSpPr/>
            <p:nvPr/>
          </p:nvSpPr>
          <p:spPr>
            <a:xfrm>
              <a:off x="40433" y="-35377"/>
              <a:ext cx="838199" cy="965200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indent="-6350">
                <a:lnSpc>
                  <a:spcPct val="107000"/>
                </a:lnSpc>
                <a:spcAft>
                  <a:spcPts val="800"/>
                </a:spcAft>
              </a:pPr>
              <a:r>
                <a:rPr lang="ru-RU" sz="3400" b="1" dirty="0" smtClean="0">
                  <a:solidFill>
                    <a:schemeClr val="accent1">
                      <a:lumMod val="50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 1</a:t>
              </a:r>
              <a:endParaRPr lang="ru-RU" sz="3400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</p:grpSp>
      <p:grpSp>
        <p:nvGrpSpPr>
          <p:cNvPr id="66" name="Группа 65"/>
          <p:cNvGrpSpPr/>
          <p:nvPr/>
        </p:nvGrpSpPr>
        <p:grpSpPr>
          <a:xfrm>
            <a:off x="3377753" y="2759668"/>
            <a:ext cx="624840" cy="591651"/>
            <a:chOff x="0" y="-35377"/>
            <a:chExt cx="1130300" cy="1162502"/>
          </a:xfrm>
        </p:grpSpPr>
        <p:pic>
          <p:nvPicPr>
            <p:cNvPr id="67" name="Picture 717532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1130300" cy="1127125"/>
            </a:xfrm>
            <a:prstGeom prst="rect">
              <a:avLst/>
            </a:prstGeom>
          </p:spPr>
        </p:pic>
        <p:sp>
          <p:nvSpPr>
            <p:cNvPr id="68" name="Rectangle 984"/>
            <p:cNvSpPr/>
            <p:nvPr/>
          </p:nvSpPr>
          <p:spPr>
            <a:xfrm>
              <a:off x="40433" y="-35377"/>
              <a:ext cx="838199" cy="965200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indent="-6350">
                <a:lnSpc>
                  <a:spcPct val="107000"/>
                </a:lnSpc>
                <a:spcAft>
                  <a:spcPts val="800"/>
                </a:spcAft>
              </a:pPr>
              <a:r>
                <a:rPr lang="ru-RU" sz="3400" b="1" dirty="0" smtClean="0">
                  <a:solidFill>
                    <a:schemeClr val="accent1">
                      <a:lumMod val="50000"/>
                    </a:schemeClr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rPr>
                <a:t>  2</a:t>
              </a:r>
              <a:endParaRPr lang="ru-RU" sz="3400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</p:grpSp>
      <p:sp>
        <p:nvSpPr>
          <p:cNvPr id="69" name="Заголовок 3"/>
          <p:cNvSpPr>
            <a:spLocks noGrp="1"/>
          </p:cNvSpPr>
          <p:nvPr>
            <p:ph type="title" idx="4294967295"/>
          </p:nvPr>
        </p:nvSpPr>
        <p:spPr>
          <a:xfrm>
            <a:off x="3348973" y="350562"/>
            <a:ext cx="8265511" cy="412601"/>
          </a:xfrm>
        </p:spPr>
        <p:txBody>
          <a:bodyPr anchor="t">
            <a:noAutofit/>
          </a:bodyPr>
          <a:lstStyle/>
          <a:p>
            <a:r>
              <a:rPr lang="ru-RU" dirty="0" smtClean="0"/>
              <a:t>ПОДГОТОВКА КОМПЛЕКТА ДОКУМЕНТОВ</a:t>
            </a:r>
            <a:endParaRPr lang="ru-RU" dirty="0"/>
          </a:p>
        </p:txBody>
      </p:sp>
      <p:grpSp>
        <p:nvGrpSpPr>
          <p:cNvPr id="54" name="Группа 53"/>
          <p:cNvGrpSpPr/>
          <p:nvPr/>
        </p:nvGrpSpPr>
        <p:grpSpPr>
          <a:xfrm>
            <a:off x="297273" y="1362414"/>
            <a:ext cx="3512727" cy="3100849"/>
            <a:chOff x="297273" y="1362414"/>
            <a:chExt cx="3512727" cy="3100849"/>
          </a:xfrm>
        </p:grpSpPr>
        <p:sp>
          <p:nvSpPr>
            <p:cNvPr id="55" name="Прямоугольник 54"/>
            <p:cNvSpPr/>
            <p:nvPr/>
          </p:nvSpPr>
          <p:spPr>
            <a:xfrm>
              <a:off x="433859" y="1362414"/>
              <a:ext cx="3376141" cy="31008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Aft>
                  <a:spcPts val="1500"/>
                </a:spcAft>
              </a:pPr>
              <a:r>
                <a:rPr lang="ru-RU" sz="1200" b="1" dirty="0">
                  <a:solidFill>
                    <a:srgbClr val="00BBE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Подготовительный этап</a:t>
              </a:r>
            </a:p>
            <a:p>
              <a:pPr>
                <a:spcAft>
                  <a:spcPts val="1500"/>
                </a:spcAft>
              </a:pPr>
              <a:r>
                <a:rPr lang="ru-RU" sz="1200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Заявление</a:t>
              </a:r>
            </a:p>
            <a:p>
              <a:pPr>
                <a:spcAft>
                  <a:spcPts val="1500"/>
                </a:spcAft>
              </a:pPr>
              <a:r>
                <a:rPr lang="ru-RU" sz="1200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Документы в отношении ЕИО и должностных лиц</a:t>
              </a:r>
            </a:p>
            <a:p>
              <a:pPr>
                <a:spcAft>
                  <a:spcPts val="1500"/>
                </a:spcAft>
              </a:pPr>
              <a:r>
                <a:rPr lang="ru-RU" sz="1200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Структура собственности</a:t>
              </a:r>
              <a:endParaRPr lang="en-US" sz="12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Aft>
                  <a:spcPts val="1500"/>
                </a:spcAft>
              </a:pPr>
              <a:r>
                <a:rPr lang="ru-RU" sz="1200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Расчет размера собственных средств</a:t>
              </a:r>
              <a:endParaRPr lang="en-US" sz="12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Aft>
                  <a:spcPts val="1500"/>
                </a:spcAft>
              </a:pPr>
              <a:r>
                <a:rPr lang="ru-RU" sz="1200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Программно-технические средства</a:t>
              </a:r>
            </a:p>
            <a:p>
              <a:pPr lvl="0">
                <a:spcAft>
                  <a:spcPts val="1500"/>
                </a:spcAft>
              </a:pPr>
              <a:r>
                <a:rPr lang="ru-RU" sz="1200" dirty="0">
                  <a:solidFill>
                    <a:srgbClr val="E7E6E6">
                      <a:lumMod val="5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Направление документов</a:t>
              </a:r>
            </a:p>
            <a:p>
              <a:pPr lvl="0">
                <a:spcAft>
                  <a:spcPts val="1500"/>
                </a:spcAft>
              </a:pPr>
              <a:r>
                <a:rPr lang="ru-RU" sz="1200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Полезные ссылки</a:t>
              </a:r>
            </a:p>
          </p:txBody>
        </p:sp>
        <p:sp>
          <p:nvSpPr>
            <p:cNvPr id="56" name="Овал 55"/>
            <p:cNvSpPr/>
            <p:nvPr/>
          </p:nvSpPr>
          <p:spPr>
            <a:xfrm>
              <a:off x="301625" y="2760769"/>
              <a:ext cx="79376" cy="79374"/>
            </a:xfrm>
            <a:prstGeom prst="ellipse">
              <a:avLst/>
            </a:prstGeom>
            <a:solidFill>
              <a:srgbClr val="B7B8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Овал 57"/>
            <p:cNvSpPr/>
            <p:nvPr/>
          </p:nvSpPr>
          <p:spPr>
            <a:xfrm>
              <a:off x="301625" y="2222822"/>
              <a:ext cx="79376" cy="79374"/>
            </a:xfrm>
            <a:prstGeom prst="ellipse">
              <a:avLst/>
            </a:prstGeom>
            <a:solidFill>
              <a:srgbClr val="B7B8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smtClean="0"/>
                <a:t>С</a:t>
              </a:r>
              <a:endParaRPr lang="ru-RU" dirty="0"/>
            </a:p>
          </p:txBody>
        </p:sp>
        <p:sp>
          <p:nvSpPr>
            <p:cNvPr id="59" name="Овал 58"/>
            <p:cNvSpPr/>
            <p:nvPr/>
          </p:nvSpPr>
          <p:spPr>
            <a:xfrm>
              <a:off x="301625" y="1831976"/>
              <a:ext cx="79376" cy="79374"/>
            </a:xfrm>
            <a:prstGeom prst="ellipse">
              <a:avLst/>
            </a:prstGeom>
            <a:solidFill>
              <a:srgbClr val="B7B8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Овал 59"/>
            <p:cNvSpPr/>
            <p:nvPr/>
          </p:nvSpPr>
          <p:spPr>
            <a:xfrm>
              <a:off x="301625" y="1470026"/>
              <a:ext cx="79376" cy="79374"/>
            </a:xfrm>
            <a:prstGeom prst="ellipse">
              <a:avLst/>
            </a:prstGeom>
            <a:solidFill>
              <a:srgbClr val="00BB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Овал 60"/>
            <p:cNvSpPr/>
            <p:nvPr/>
          </p:nvSpPr>
          <p:spPr>
            <a:xfrm>
              <a:off x="301625" y="3151128"/>
              <a:ext cx="79376" cy="79374"/>
            </a:xfrm>
            <a:prstGeom prst="ellipse">
              <a:avLst/>
            </a:prstGeom>
            <a:solidFill>
              <a:srgbClr val="B7B8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Овал 61"/>
            <p:cNvSpPr/>
            <p:nvPr/>
          </p:nvSpPr>
          <p:spPr>
            <a:xfrm>
              <a:off x="305900" y="3519569"/>
              <a:ext cx="79376" cy="79374"/>
            </a:xfrm>
            <a:prstGeom prst="ellipse">
              <a:avLst/>
            </a:prstGeom>
            <a:solidFill>
              <a:srgbClr val="B7B8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Овал 69"/>
            <p:cNvSpPr/>
            <p:nvPr/>
          </p:nvSpPr>
          <p:spPr>
            <a:xfrm>
              <a:off x="301625" y="3890314"/>
              <a:ext cx="79376" cy="79374"/>
            </a:xfrm>
            <a:prstGeom prst="ellipse">
              <a:avLst/>
            </a:prstGeom>
            <a:solidFill>
              <a:srgbClr val="B7B8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Овал 70"/>
            <p:cNvSpPr/>
            <p:nvPr/>
          </p:nvSpPr>
          <p:spPr>
            <a:xfrm>
              <a:off x="297273" y="4265371"/>
              <a:ext cx="79376" cy="79374"/>
            </a:xfrm>
            <a:prstGeom prst="ellipse">
              <a:avLst/>
            </a:prstGeom>
            <a:solidFill>
              <a:srgbClr val="B7B8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7578659"/>
              </p:ext>
            </p:extLst>
          </p:nvPr>
        </p:nvGraphicFramePr>
        <p:xfrm>
          <a:off x="978072" y="6086475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92" name="Лист с поддержкой макросов" showAsIcon="1" r:id="rId5" imgW="914400" imgH="771480" progId="Excel.SheetMacroEnabled.12">
                  <p:embed/>
                </p:oleObj>
              </mc:Choice>
              <mc:Fallback>
                <p:oleObj name="Лист с поддержкой макросов" showAsIcon="1" r:id="rId5" imgW="914400" imgH="771480" progId="Excel.SheetMacroEnabled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78072" y="6086475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19615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260891" y="2196944"/>
            <a:ext cx="2260679" cy="3133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3971925" y="1287462"/>
            <a:ext cx="8220076" cy="5570537"/>
          </a:xfrm>
          <a:prstGeom prst="rect">
            <a:avLst/>
          </a:prstGeom>
          <a:solidFill>
            <a:srgbClr val="DBDB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968750" y="38100"/>
            <a:ext cx="7763466" cy="1325563"/>
          </a:xfrm>
        </p:spPr>
        <p:txBody>
          <a:bodyPr/>
          <a:lstStyle/>
          <a:p>
            <a:r>
              <a:rPr lang="ru-RU" dirty="0"/>
              <a:t>ПОДГОТОВКА КОМПЛЕКТА ДОКУМЕНТОВ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4260891" y="1357754"/>
            <a:ext cx="7736000" cy="5203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</a:pPr>
            <a:endParaRPr lang="ru-RU" sz="13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</a:pPr>
            <a:endParaRPr lang="ru-RU" sz="13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8" name="Группа 27"/>
          <p:cNvGrpSpPr/>
          <p:nvPr/>
        </p:nvGrpSpPr>
        <p:grpSpPr>
          <a:xfrm>
            <a:off x="297273" y="1362414"/>
            <a:ext cx="3512727" cy="3100849"/>
            <a:chOff x="297273" y="1362414"/>
            <a:chExt cx="3512727" cy="3100849"/>
          </a:xfrm>
        </p:grpSpPr>
        <p:sp>
          <p:nvSpPr>
            <p:cNvPr id="30" name="Прямоугольник 29"/>
            <p:cNvSpPr/>
            <p:nvPr/>
          </p:nvSpPr>
          <p:spPr>
            <a:xfrm>
              <a:off x="433859" y="1362414"/>
              <a:ext cx="3376141" cy="31008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Aft>
                  <a:spcPts val="1500"/>
                </a:spcAft>
              </a:pPr>
              <a:r>
                <a:rPr lang="ru-RU" sz="1200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Подготовительный этап</a:t>
              </a:r>
            </a:p>
            <a:p>
              <a:pPr>
                <a:spcAft>
                  <a:spcPts val="1500"/>
                </a:spcAft>
              </a:pPr>
              <a:r>
                <a:rPr lang="ru-RU" sz="1200" b="1" dirty="0">
                  <a:solidFill>
                    <a:srgbClr val="00BBE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Заявление</a:t>
              </a:r>
            </a:p>
            <a:p>
              <a:pPr>
                <a:spcAft>
                  <a:spcPts val="1500"/>
                </a:spcAft>
              </a:pPr>
              <a:r>
                <a:rPr lang="ru-RU" sz="1200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Документы в отношении ЕИО и должностных лиц</a:t>
              </a:r>
            </a:p>
            <a:p>
              <a:pPr>
                <a:spcAft>
                  <a:spcPts val="1500"/>
                </a:spcAft>
              </a:pPr>
              <a:r>
                <a:rPr lang="ru-RU" sz="1200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Структура собственности</a:t>
              </a:r>
              <a:endParaRPr lang="en-US" sz="12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Aft>
                  <a:spcPts val="1500"/>
                </a:spcAft>
              </a:pPr>
              <a:r>
                <a:rPr lang="ru-RU" sz="1200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Расчет размера собственных средств</a:t>
              </a:r>
              <a:endParaRPr lang="en-US" sz="12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Aft>
                  <a:spcPts val="1500"/>
                </a:spcAft>
              </a:pPr>
              <a:r>
                <a:rPr lang="ru-RU" sz="1200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Программно-технические средства</a:t>
              </a:r>
            </a:p>
            <a:p>
              <a:pPr lvl="0">
                <a:spcAft>
                  <a:spcPts val="1500"/>
                </a:spcAft>
              </a:pPr>
              <a:r>
                <a:rPr lang="ru-RU" sz="1200" dirty="0">
                  <a:solidFill>
                    <a:srgbClr val="E7E6E6">
                      <a:lumMod val="5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Направление документов</a:t>
              </a:r>
            </a:p>
            <a:p>
              <a:pPr lvl="0">
                <a:spcAft>
                  <a:spcPts val="1500"/>
                </a:spcAft>
              </a:pPr>
              <a:r>
                <a:rPr lang="ru-RU" sz="1200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Полезные ссылки</a:t>
              </a:r>
            </a:p>
          </p:txBody>
        </p:sp>
        <p:sp>
          <p:nvSpPr>
            <p:cNvPr id="33" name="Овал 32"/>
            <p:cNvSpPr/>
            <p:nvPr/>
          </p:nvSpPr>
          <p:spPr>
            <a:xfrm>
              <a:off x="301625" y="2760769"/>
              <a:ext cx="79376" cy="79374"/>
            </a:xfrm>
            <a:prstGeom prst="ellipse">
              <a:avLst/>
            </a:prstGeom>
            <a:solidFill>
              <a:srgbClr val="B7B8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Овал 33"/>
            <p:cNvSpPr/>
            <p:nvPr/>
          </p:nvSpPr>
          <p:spPr>
            <a:xfrm>
              <a:off x="301625" y="2222822"/>
              <a:ext cx="79376" cy="79374"/>
            </a:xfrm>
            <a:prstGeom prst="ellipse">
              <a:avLst/>
            </a:prstGeom>
            <a:solidFill>
              <a:srgbClr val="B7B8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7" name="Овал 36"/>
            <p:cNvSpPr/>
            <p:nvPr/>
          </p:nvSpPr>
          <p:spPr>
            <a:xfrm>
              <a:off x="301625" y="1831976"/>
              <a:ext cx="79376" cy="79374"/>
            </a:xfrm>
            <a:prstGeom prst="ellipse">
              <a:avLst/>
            </a:prstGeom>
            <a:solidFill>
              <a:srgbClr val="00BB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Овал 37"/>
            <p:cNvSpPr/>
            <p:nvPr/>
          </p:nvSpPr>
          <p:spPr>
            <a:xfrm>
              <a:off x="301625" y="1470026"/>
              <a:ext cx="79376" cy="79374"/>
            </a:xfrm>
            <a:prstGeom prst="ellipse">
              <a:avLst/>
            </a:prstGeom>
            <a:solidFill>
              <a:srgbClr val="B7B8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Овал 38"/>
            <p:cNvSpPr/>
            <p:nvPr/>
          </p:nvSpPr>
          <p:spPr>
            <a:xfrm>
              <a:off x="301625" y="3151128"/>
              <a:ext cx="79376" cy="79374"/>
            </a:xfrm>
            <a:prstGeom prst="ellipse">
              <a:avLst/>
            </a:prstGeom>
            <a:solidFill>
              <a:srgbClr val="B7B8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Овал 52"/>
            <p:cNvSpPr/>
            <p:nvPr/>
          </p:nvSpPr>
          <p:spPr>
            <a:xfrm>
              <a:off x="305900" y="3519569"/>
              <a:ext cx="79376" cy="79374"/>
            </a:xfrm>
            <a:prstGeom prst="ellipse">
              <a:avLst/>
            </a:prstGeom>
            <a:solidFill>
              <a:srgbClr val="B7B8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Овал 53"/>
            <p:cNvSpPr/>
            <p:nvPr/>
          </p:nvSpPr>
          <p:spPr>
            <a:xfrm>
              <a:off x="301625" y="3890314"/>
              <a:ext cx="79376" cy="79374"/>
            </a:xfrm>
            <a:prstGeom prst="ellipse">
              <a:avLst/>
            </a:prstGeom>
            <a:solidFill>
              <a:srgbClr val="B7B8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Овал 54"/>
            <p:cNvSpPr/>
            <p:nvPr/>
          </p:nvSpPr>
          <p:spPr>
            <a:xfrm>
              <a:off x="297273" y="4265371"/>
              <a:ext cx="79376" cy="79374"/>
            </a:xfrm>
            <a:prstGeom prst="ellipse">
              <a:avLst/>
            </a:prstGeom>
            <a:solidFill>
              <a:srgbClr val="B7B8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8" name="Прямоугольник 17"/>
          <p:cNvSpPr/>
          <p:nvPr/>
        </p:nvSpPr>
        <p:spPr>
          <a:xfrm>
            <a:off x="3810000" y="1549400"/>
            <a:ext cx="7736000" cy="31443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04000" lvl="1" indent="-252000" algn="just" eaLnBrk="0" fontAlgn="base" hangingPunct="0">
              <a:lnSpc>
                <a:spcPct val="107000"/>
              </a:lnSpc>
              <a:spcBef>
                <a:spcPct val="0"/>
              </a:spcBef>
              <a:spcAft>
                <a:spcPts val="1200"/>
              </a:spcAft>
              <a:buBlip>
                <a:blip r:embed="rId3"/>
              </a:buBlip>
            </a:pPr>
            <a:r>
              <a:rPr lang="ru-RU" sz="160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Необходимо представить заявление </a:t>
            </a:r>
            <a:r>
              <a:rPr lang="ru-RU" sz="1600" dirty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о внесении сведений о юридическом </a:t>
            </a:r>
            <a:r>
              <a:rPr lang="ru-RU" sz="160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лице в </a:t>
            </a:r>
            <a:r>
              <a:rPr lang="ru-RU" sz="1600" dirty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реестр организаций, осуществляющих обмен цифровых </a:t>
            </a:r>
            <a:r>
              <a:rPr lang="ru-RU" sz="160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валют (ОООЦВ), сформированное в файле </a:t>
            </a:r>
            <a:r>
              <a:rPr lang="ru-RU" sz="1600" i="1" dirty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«</a:t>
            </a:r>
            <a:r>
              <a:rPr lang="ru-RU" sz="1600" b="1" dirty="0">
                <a:solidFill>
                  <a:prstClr val="black"/>
                </a:solidFill>
                <a:latin typeface="Arial"/>
              </a:rPr>
              <a:t>Форма для заполнения.</a:t>
            </a:r>
            <a:r>
              <a:rPr lang="en-US" sz="1600" b="1" dirty="0" err="1">
                <a:solidFill>
                  <a:prstClr val="black"/>
                </a:solidFill>
                <a:latin typeface="Arial"/>
              </a:rPr>
              <a:t>xlsm</a:t>
            </a:r>
            <a:r>
              <a:rPr lang="ru-RU" sz="1600" i="1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»</a:t>
            </a:r>
            <a:r>
              <a:rPr lang="ru-RU" sz="160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 </a:t>
            </a:r>
            <a:br>
              <a:rPr lang="ru-RU" sz="160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</a:br>
            <a:r>
              <a:rPr lang="ru-RU" sz="160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(лист «</a:t>
            </a:r>
            <a:r>
              <a:rPr lang="ru-RU" sz="1600" b="1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Заявление</a:t>
            </a:r>
            <a:r>
              <a:rPr lang="ru-RU" sz="160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»)</a:t>
            </a:r>
            <a:endParaRPr lang="ru-RU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04000" lvl="1" indent="-252000" algn="just" eaLnBrk="0" fontAlgn="base" hangingPunct="0">
              <a:lnSpc>
                <a:spcPct val="107000"/>
              </a:lnSpc>
              <a:spcBef>
                <a:spcPct val="0"/>
              </a:spcBef>
              <a:buBlip>
                <a:blip r:embed="rId3"/>
              </a:buBlip>
            </a:pPr>
            <a:endParaRPr lang="ru-RU" sz="16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04000" lvl="1" indent="-252000" algn="just" eaLnBrk="0" fontAlgn="base" hangingPunct="0">
              <a:lnSpc>
                <a:spcPct val="107000"/>
              </a:lnSpc>
              <a:spcBef>
                <a:spcPct val="0"/>
              </a:spcBef>
              <a:buBlip>
                <a:blip r:embed="rId3"/>
              </a:buBlip>
            </a:pPr>
            <a:r>
              <a:rPr lang="ru-RU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случае если документы, необходимые для принятия </a:t>
            </a:r>
            <a:r>
              <a:rPr lang="ru-RU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решения</a:t>
            </a:r>
            <a:r>
              <a:rPr lang="ru-RU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ru-RU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ранее представлялись заявителем в Банк России и содержащиеся в них сведения не изменились, повторное их представление в Банк России </a:t>
            </a:r>
            <a:r>
              <a:rPr lang="ru-RU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</a:t>
            </a:r>
            <a:r>
              <a:rPr lang="ru-RU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требуется. </a:t>
            </a:r>
            <a:r>
              <a:rPr lang="ru-RU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таком случае необходимо приложить документ, сформированный </a:t>
            </a:r>
            <a:r>
              <a:rPr lang="ru-RU" sz="1600" dirty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в файле </a:t>
            </a:r>
            <a:r>
              <a:rPr lang="ru-RU" sz="1600" i="1" dirty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«</a:t>
            </a:r>
            <a:r>
              <a:rPr lang="ru-RU" sz="1600" b="1" dirty="0">
                <a:solidFill>
                  <a:prstClr val="black"/>
                </a:solidFill>
                <a:latin typeface="Arial"/>
              </a:rPr>
              <a:t>Форма для заполнения.</a:t>
            </a:r>
            <a:r>
              <a:rPr lang="en-US" sz="1600" b="1" dirty="0" err="1">
                <a:solidFill>
                  <a:prstClr val="black"/>
                </a:solidFill>
                <a:latin typeface="Arial"/>
              </a:rPr>
              <a:t>xlsm</a:t>
            </a:r>
            <a:r>
              <a:rPr lang="ru-RU" sz="1600" i="1" dirty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»</a:t>
            </a:r>
            <a:r>
              <a:rPr lang="ru-RU" sz="1600" dirty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 </a:t>
            </a:r>
            <a:r>
              <a:rPr lang="ru-RU" sz="160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/>
            </a:r>
            <a:br>
              <a:rPr lang="ru-RU" sz="160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</a:br>
            <a:r>
              <a:rPr lang="ru-RU" sz="160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(</a:t>
            </a:r>
            <a:r>
              <a:rPr lang="ru-RU" sz="1600" dirty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лист </a:t>
            </a:r>
            <a:r>
              <a:rPr lang="ru-RU" sz="160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«</a:t>
            </a:r>
            <a:r>
              <a:rPr lang="ru-RU" sz="1600" b="1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Документы</a:t>
            </a:r>
            <a:r>
              <a:rPr lang="ru-RU" sz="160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»)</a:t>
            </a:r>
            <a:endParaRPr lang="ru-RU" sz="1600" dirty="0">
              <a:solidFill>
                <a:prstClr val="black"/>
              </a:solidFill>
              <a:latin typeface="Arial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7642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Прямоугольник 34"/>
          <p:cNvSpPr/>
          <p:nvPr/>
        </p:nvSpPr>
        <p:spPr>
          <a:xfrm>
            <a:off x="3968750" y="1287628"/>
            <a:ext cx="8220076" cy="5570537"/>
          </a:xfrm>
          <a:prstGeom prst="rect">
            <a:avLst/>
          </a:prstGeom>
          <a:solidFill>
            <a:srgbClr val="DBDB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52000" lvl="1" algn="just" eaLnBrk="0" fontAlgn="base" hangingPunct="0">
              <a:lnSpc>
                <a:spcPct val="107000"/>
              </a:lnSpc>
              <a:spcBef>
                <a:spcPct val="0"/>
              </a:spcBef>
              <a:spcAft>
                <a:spcPts val="1200"/>
              </a:spcAft>
            </a:pPr>
            <a:endParaRPr lang="ru-RU" sz="1200" dirty="0">
              <a:solidFill>
                <a:prstClr val="black"/>
              </a:solidFill>
              <a:latin typeface="Arial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900338" y="1953484"/>
            <a:ext cx="8060181" cy="20135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04000" lvl="1" indent="-252000" algn="just" eaLnBrk="0" fontAlgn="base" hangingPunct="0">
              <a:lnSpc>
                <a:spcPct val="107000"/>
              </a:lnSpc>
              <a:spcBef>
                <a:spcPct val="0"/>
              </a:spcBef>
              <a:spcAft>
                <a:spcPts val="600"/>
              </a:spcAft>
              <a:buBlip>
                <a:blip r:embed="rId4"/>
              </a:buBlip>
            </a:pPr>
            <a:r>
              <a:rPr lang="ru-RU" sz="1150" dirty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для </a:t>
            </a:r>
            <a:r>
              <a:rPr lang="ru-RU" sz="115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ЕИО </a:t>
            </a:r>
            <a:r>
              <a:rPr lang="ru-RU" sz="1150" dirty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– лист «</a:t>
            </a:r>
            <a:r>
              <a:rPr lang="ru-RU" sz="1150" b="1" dirty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Анкета ЕИО</a:t>
            </a:r>
            <a:r>
              <a:rPr lang="ru-RU" sz="115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»</a:t>
            </a:r>
            <a:endParaRPr lang="ru-RU" sz="1150" dirty="0">
              <a:solidFill>
                <a:prstClr val="black"/>
              </a:solidFill>
              <a:latin typeface="Arial"/>
              <a:cs typeface="Arial" panose="020B0604020202020204" pitchFamily="34" charset="0"/>
            </a:endParaRPr>
          </a:p>
          <a:p>
            <a:pPr marL="504000" lvl="1" indent="-252000" algn="just" eaLnBrk="0" fontAlgn="base" hangingPunct="0">
              <a:lnSpc>
                <a:spcPct val="107000"/>
              </a:lnSpc>
              <a:spcBef>
                <a:spcPct val="0"/>
              </a:spcBef>
              <a:spcAft>
                <a:spcPts val="600"/>
              </a:spcAft>
              <a:buBlip>
                <a:blip r:embed="rId4"/>
              </a:buBlip>
            </a:pPr>
            <a:r>
              <a:rPr lang="ru-RU" sz="115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для лица, осуществляющего функции контролера (руководителя службы внутреннего контроля (СВК) – лист «</a:t>
            </a:r>
            <a:r>
              <a:rPr lang="ru-RU" sz="1150" b="1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Анкета ВК</a:t>
            </a:r>
            <a:r>
              <a:rPr lang="ru-RU" sz="115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» </a:t>
            </a:r>
          </a:p>
          <a:p>
            <a:pPr marL="504000" lvl="1" indent="-252000" algn="just" eaLnBrk="0" fontAlgn="base" hangingPunct="0">
              <a:lnSpc>
                <a:spcPct val="107000"/>
              </a:lnSpc>
              <a:spcBef>
                <a:spcPct val="0"/>
              </a:spcBef>
              <a:spcAft>
                <a:spcPts val="600"/>
              </a:spcAft>
              <a:buBlip>
                <a:blip r:embed="rId4"/>
              </a:buBlip>
            </a:pPr>
            <a:r>
              <a:rPr lang="ru-RU" sz="115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для лица, осуществляющего функции должностного лица, ответственного за организацию управления рисками (руководителя службы управления рисками) – лист «</a:t>
            </a:r>
            <a:r>
              <a:rPr lang="ru-RU" sz="1150" b="1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Анкета УР</a:t>
            </a:r>
            <a:r>
              <a:rPr lang="ru-RU" sz="115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»</a:t>
            </a:r>
          </a:p>
          <a:p>
            <a:pPr marL="504000" lvl="1" indent="-252000" algn="just" eaLnBrk="0" fontAlgn="base" hangingPunct="0">
              <a:lnSpc>
                <a:spcPct val="107000"/>
              </a:lnSpc>
              <a:spcBef>
                <a:spcPct val="0"/>
              </a:spcBef>
              <a:spcAft>
                <a:spcPts val="600"/>
              </a:spcAft>
              <a:buBlip>
                <a:blip r:embed="rId4"/>
              </a:buBlip>
            </a:pPr>
            <a:r>
              <a:rPr lang="ru-RU" sz="115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для </a:t>
            </a:r>
            <a:r>
              <a:rPr lang="ru-RU" sz="1150" dirty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лица, осуществляющего функции специального должностного лица, ответственного </a:t>
            </a:r>
            <a:r>
              <a:rPr lang="ru-RU" sz="115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/>
            </a:r>
            <a:br>
              <a:rPr lang="ru-RU" sz="115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</a:br>
            <a:r>
              <a:rPr lang="ru-RU" sz="115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за </a:t>
            </a:r>
            <a:r>
              <a:rPr lang="ru-RU" sz="1150" dirty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реализацию правил внутреннего контроля в целях противодействия легализации (отмыванию) доходов, полученных преступным путем, финансированию терроризма и финансированию распространения оружия массового уничтожения (СДЛ) – лист «</a:t>
            </a:r>
            <a:r>
              <a:rPr lang="ru-RU" sz="1150" b="1" dirty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Анкета СДЛ</a:t>
            </a:r>
            <a:r>
              <a:rPr lang="ru-RU" sz="115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»</a:t>
            </a:r>
            <a:endParaRPr lang="ru-RU" sz="1150" dirty="0">
              <a:solidFill>
                <a:prstClr val="black"/>
              </a:solidFill>
              <a:latin typeface="Arial"/>
              <a:cs typeface="Arial" panose="020B0604020202020204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968750" y="38100"/>
            <a:ext cx="7763466" cy="1325563"/>
          </a:xfrm>
        </p:spPr>
        <p:txBody>
          <a:bodyPr/>
          <a:lstStyle/>
          <a:p>
            <a:r>
              <a:rPr lang="ru-RU" dirty="0"/>
              <a:t>ПОДГОТОВКА КОМПЛЕКТА ДОКУМЕНТОВ</a:t>
            </a:r>
          </a:p>
        </p:txBody>
      </p:sp>
      <p:sp>
        <p:nvSpPr>
          <p:cNvPr id="20" name="Овал 19"/>
          <p:cNvSpPr/>
          <p:nvPr/>
        </p:nvSpPr>
        <p:spPr>
          <a:xfrm>
            <a:off x="504825" y="6026150"/>
            <a:ext cx="552450" cy="552450"/>
          </a:xfrm>
          <a:prstGeom prst="ellipse">
            <a:avLst/>
          </a:prstGeom>
          <a:noFill/>
          <a:ln w="25400">
            <a:solidFill>
              <a:srgbClr val="00BBE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низ 20"/>
          <p:cNvSpPr/>
          <p:nvPr/>
        </p:nvSpPr>
        <p:spPr>
          <a:xfrm>
            <a:off x="673100" y="6156324"/>
            <a:ext cx="215900" cy="250825"/>
          </a:xfrm>
          <a:prstGeom prst="downArrow">
            <a:avLst/>
          </a:prstGeom>
          <a:noFill/>
          <a:ln w="25400">
            <a:solidFill>
              <a:srgbClr val="00BBE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>
            <a:off x="650875" y="6467475"/>
            <a:ext cx="260350" cy="0"/>
          </a:xfrm>
          <a:prstGeom prst="line">
            <a:avLst/>
          </a:prstGeom>
          <a:ln w="25400">
            <a:solidFill>
              <a:srgbClr val="00BBE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Прямоугольник 26"/>
          <p:cNvSpPr/>
          <p:nvPr/>
        </p:nvSpPr>
        <p:spPr>
          <a:xfrm>
            <a:off x="4075609" y="1271844"/>
            <a:ext cx="7884910" cy="6708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ru-RU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отношении лица, осуществляющего функции единоличного исполнительного органа (ЕИО</a:t>
            </a:r>
            <a:r>
              <a:rPr lang="ru-RU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), </a:t>
            </a:r>
            <a:br>
              <a:rPr lang="ru-RU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должностных лиц </a:t>
            </a: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заявителя </a:t>
            </a:r>
            <a:r>
              <a:rPr lang="ru-RU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необходимо представить заполненные анкеты, </a:t>
            </a:r>
            <a:r>
              <a:rPr lang="ru-RU" sz="1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сформированные </a:t>
            </a:r>
            <a:br>
              <a:rPr lang="ru-RU" sz="1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файле</a:t>
            </a:r>
            <a:r>
              <a:rPr lang="ru-RU" sz="12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«</a:t>
            </a:r>
            <a:r>
              <a:rPr lang="ru-RU" sz="12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Форма </a:t>
            </a:r>
            <a:r>
              <a:rPr lang="ru-RU" sz="1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заполнения.</a:t>
            </a:r>
            <a:r>
              <a:rPr lang="en-US" sz="12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xlsm</a:t>
            </a:r>
            <a:r>
              <a:rPr lang="ru-RU" sz="1200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r>
              <a:rPr lang="ru-RU" sz="1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ru-RU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150064" y="4754109"/>
            <a:ext cx="7735999" cy="13576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1200"/>
              </a:spcAft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Заполненные анкеты </a:t>
            </a:r>
            <a:r>
              <a:rPr lang="ru-RU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должны быть представлены </a:t>
            </a: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виде </a:t>
            </a:r>
            <a:r>
              <a:rPr lang="ru-RU" sz="1200" dirty="0">
                <a:solidFill>
                  <a:schemeClr val="bg1"/>
                </a:solidFill>
                <a:cs typeface="Arial" panose="020B0604020202020204" pitchFamily="34" charset="0"/>
              </a:rPr>
              <a:t>электронных файлов соответствующей анкеты </a:t>
            </a:r>
            <a:r>
              <a:rPr lang="ru-RU" sz="1200" dirty="0" smtClean="0">
                <a:solidFill>
                  <a:schemeClr val="bg1"/>
                </a:solidFill>
                <a:cs typeface="Arial" panose="020B0604020202020204" pitchFamily="34" charset="0"/>
              </a:rPr>
              <a:t/>
            </a:r>
            <a:br>
              <a:rPr lang="ru-RU" sz="1200" dirty="0" smtClean="0">
                <a:solidFill>
                  <a:schemeClr val="bg1"/>
                </a:solidFill>
                <a:cs typeface="Arial" panose="020B0604020202020204" pitchFamily="34" charset="0"/>
              </a:rPr>
            </a:br>
            <a:r>
              <a:rPr lang="ru-RU" sz="1200" dirty="0" smtClean="0">
                <a:solidFill>
                  <a:schemeClr val="bg1"/>
                </a:solidFill>
                <a:cs typeface="Arial" panose="020B0604020202020204" pitchFamily="34" charset="0"/>
              </a:rPr>
              <a:t>в </a:t>
            </a:r>
            <a:r>
              <a:rPr lang="ru-RU" sz="1200" dirty="0">
                <a:solidFill>
                  <a:schemeClr val="bg1"/>
                </a:solidFill>
                <a:cs typeface="Arial" panose="020B0604020202020204" pitchFamily="34" charset="0"/>
              </a:rPr>
              <a:t>формате </a:t>
            </a:r>
            <a:r>
              <a:rPr lang="ru-RU" sz="1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*.</a:t>
            </a:r>
            <a:r>
              <a:rPr lang="en-US" sz="1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txt </a:t>
            </a:r>
            <a:r>
              <a:rPr lang="en-US" sz="1200" b="1" dirty="0">
                <a:solidFill>
                  <a:schemeClr val="bg1"/>
                </a:solidFill>
                <a:cs typeface="Arial" panose="020B0604020202020204" pitchFamily="34" charset="0"/>
              </a:rPr>
              <a:t>(</a:t>
            </a:r>
            <a:r>
              <a:rPr lang="ru-RU" sz="1200" b="1" dirty="0">
                <a:solidFill>
                  <a:schemeClr val="bg1"/>
                </a:solidFill>
                <a:cs typeface="Arial" panose="020B0604020202020204" pitchFamily="34" charset="0"/>
              </a:rPr>
              <a:t>сформированную анкету можно сохранить в формате </a:t>
            </a:r>
            <a:r>
              <a:rPr lang="en-US" sz="1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*.txt)</a:t>
            </a:r>
            <a:r>
              <a:rPr lang="ru-RU" sz="1200" dirty="0">
                <a:solidFill>
                  <a:schemeClr val="bg1"/>
                </a:solidFill>
                <a:cs typeface="Arial" panose="020B0604020202020204" pitchFamily="34" charset="0"/>
              </a:rPr>
              <a:t>, подписанных </a:t>
            </a:r>
            <a:r>
              <a:rPr lang="ru-RU" sz="12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УКЭП* </a:t>
            </a:r>
            <a:r>
              <a:rPr lang="ru-RU" sz="1200" dirty="0">
                <a:solidFill>
                  <a:schemeClr val="bg1"/>
                </a:solidFill>
                <a:cs typeface="Arial" panose="020B0604020202020204" pitchFamily="34" charset="0"/>
              </a:rPr>
              <a:t>лица, </a:t>
            </a:r>
            <a:r>
              <a:rPr lang="ru-RU" sz="1200" dirty="0" smtClean="0">
                <a:solidFill>
                  <a:schemeClr val="bg1"/>
                </a:solidFill>
                <a:cs typeface="Arial" panose="020B0604020202020204" pitchFamily="34" charset="0"/>
              </a:rPr>
              <a:t>в отношении которого она составлена, </a:t>
            </a:r>
            <a:r>
              <a:rPr lang="ru-RU" sz="1200" dirty="0">
                <a:solidFill>
                  <a:schemeClr val="bg1"/>
                </a:solidFill>
                <a:cs typeface="Arial" panose="020B0604020202020204" pitchFamily="34" charset="0"/>
              </a:rPr>
              <a:t>с приложением файла отсоединенной электронной подписи. </a:t>
            </a:r>
            <a:r>
              <a:rPr lang="ru-RU" sz="1050" i="1" dirty="0">
                <a:solidFill>
                  <a:schemeClr val="bg1"/>
                </a:solidFill>
                <a:cs typeface="Arial" panose="020B0604020202020204" pitchFamily="34" charset="0"/>
              </a:rPr>
              <a:t>Файлы заполненной анкеты </a:t>
            </a:r>
            <a:r>
              <a:rPr lang="ru-RU" sz="1050" i="1" dirty="0" smtClean="0">
                <a:solidFill>
                  <a:schemeClr val="bg1"/>
                </a:solidFill>
                <a:cs typeface="Arial" panose="020B0604020202020204" pitchFamily="34" charset="0"/>
              </a:rPr>
              <a:t>(*.</a:t>
            </a:r>
            <a:r>
              <a:rPr lang="en-US" sz="1050" i="1" dirty="0" smtClean="0">
                <a:solidFill>
                  <a:schemeClr val="bg1"/>
                </a:solidFill>
                <a:cs typeface="Arial" panose="020B0604020202020204" pitchFamily="34" charset="0"/>
              </a:rPr>
              <a:t>txt) </a:t>
            </a:r>
            <a:r>
              <a:rPr lang="ru-RU" sz="1050" i="1" dirty="0">
                <a:solidFill>
                  <a:schemeClr val="bg1"/>
                </a:solidFill>
                <a:cs typeface="Arial" panose="020B0604020202020204" pitchFamily="34" charset="0"/>
              </a:rPr>
              <a:t>и отсоединенной электронной подписи (например, с расширением *.</a:t>
            </a:r>
            <a:r>
              <a:rPr lang="en-US" sz="1050" i="1" dirty="0">
                <a:solidFill>
                  <a:schemeClr val="bg1"/>
                </a:solidFill>
                <a:cs typeface="Arial" panose="020B0604020202020204" pitchFamily="34" charset="0"/>
              </a:rPr>
              <a:t>sig)</a:t>
            </a:r>
            <a:r>
              <a:rPr lang="ru-RU" sz="1050" i="1" dirty="0">
                <a:solidFill>
                  <a:schemeClr val="bg1"/>
                </a:solidFill>
                <a:cs typeface="Arial" panose="020B0604020202020204" pitchFamily="34" charset="0"/>
              </a:rPr>
              <a:t> необходимо поместить в архив формата *.</a:t>
            </a:r>
            <a:r>
              <a:rPr lang="en-US" sz="1050" i="1" dirty="0" smtClean="0">
                <a:solidFill>
                  <a:schemeClr val="bg1"/>
                </a:solidFill>
                <a:cs typeface="Arial" panose="020B0604020202020204" pitchFamily="34" charset="0"/>
              </a:rPr>
              <a:t>zip</a:t>
            </a:r>
            <a:endParaRPr lang="ru-RU" sz="1050" i="1" dirty="0" smtClean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1200"/>
              </a:spcAft>
            </a:pPr>
            <a:endParaRPr lang="ru-RU" sz="1050" dirty="0">
              <a:solidFill>
                <a:prstClr val="black"/>
              </a:solidFill>
              <a:latin typeface="Arial"/>
              <a:cs typeface="Arial" panose="020B0604020202020204" pitchFamily="34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4150064" y="5789514"/>
            <a:ext cx="7736000" cy="4732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Ознакомьтесь с перечнем документов («</a:t>
            </a:r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Перечень</a:t>
            </a:r>
            <a:r>
              <a:rPr lang="en-US" sz="1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.docx</a:t>
            </a:r>
            <a:r>
              <a:rPr lang="ru-RU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»), </a:t>
            </a: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которые необходимо приложить </a:t>
            </a:r>
            <a:r>
              <a:rPr lang="ru-RU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 </a:t>
            </a: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каждой анкете</a:t>
            </a:r>
          </a:p>
        </p:txBody>
      </p:sp>
      <p:graphicFrame>
        <p:nvGraphicFramePr>
          <p:cNvPr id="4" name="Объект 3">
            <a:hlinkClick r:id="" action="ppaction://ole?verb=1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9855590"/>
              </p:ext>
            </p:extLst>
          </p:nvPr>
        </p:nvGraphicFramePr>
        <p:xfrm>
          <a:off x="1079500" y="6076950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57" name="Документ" showAsIcon="1" r:id="rId5" imgW="914400" imgH="771480" progId="Word.Document.12">
                  <p:embed/>
                </p:oleObj>
              </mc:Choice>
              <mc:Fallback>
                <p:oleObj name="Документ" showAsIcon="1" r:id="rId5" imgW="914400" imgH="77148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79500" y="6076950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150064" y="6378545"/>
            <a:ext cx="7735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000" i="1" dirty="0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*Сертификат УКЭП можно получить с помощью мобильного приложения «</a:t>
            </a:r>
            <a:r>
              <a:rPr lang="ru-RU" sz="1000" i="1" dirty="0" err="1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Госключ</a:t>
            </a:r>
            <a:r>
              <a:rPr lang="ru-RU" sz="1000" i="1" dirty="0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(</a:t>
            </a:r>
            <a:r>
              <a:rPr lang="ru-RU" sz="1000" i="1" dirty="0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видео инструкция</a:t>
            </a:r>
            <a:r>
              <a:rPr lang="ru-RU" sz="1000" i="1" dirty="0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 Подробная информация о способе получения сертификата УКЭП также размещена на портале «</a:t>
            </a:r>
            <a:r>
              <a:rPr lang="ru-RU" sz="1000" i="1" dirty="0" err="1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Госуслуги</a:t>
            </a:r>
            <a:r>
              <a:rPr lang="ru-RU" sz="1000" i="1" dirty="0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</p:txBody>
      </p:sp>
      <p:grpSp>
        <p:nvGrpSpPr>
          <p:cNvPr id="28" name="Группа 27"/>
          <p:cNvGrpSpPr/>
          <p:nvPr/>
        </p:nvGrpSpPr>
        <p:grpSpPr>
          <a:xfrm>
            <a:off x="297273" y="1362414"/>
            <a:ext cx="3512727" cy="3100849"/>
            <a:chOff x="297273" y="1362414"/>
            <a:chExt cx="3512727" cy="3100849"/>
          </a:xfrm>
        </p:grpSpPr>
        <p:sp>
          <p:nvSpPr>
            <p:cNvPr id="30" name="Прямоугольник 29"/>
            <p:cNvSpPr/>
            <p:nvPr/>
          </p:nvSpPr>
          <p:spPr>
            <a:xfrm>
              <a:off x="433859" y="1362414"/>
              <a:ext cx="3376141" cy="31008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Aft>
                  <a:spcPts val="1500"/>
                </a:spcAft>
              </a:pPr>
              <a:r>
                <a:rPr lang="ru-RU" sz="1200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Подготовительный этап</a:t>
              </a:r>
            </a:p>
            <a:p>
              <a:pPr>
                <a:spcAft>
                  <a:spcPts val="1500"/>
                </a:spcAft>
              </a:pPr>
              <a:r>
                <a:rPr lang="ru-RU" sz="1200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Заявление</a:t>
              </a:r>
            </a:p>
            <a:p>
              <a:pPr>
                <a:spcAft>
                  <a:spcPts val="1500"/>
                </a:spcAft>
              </a:pPr>
              <a:r>
                <a:rPr lang="ru-RU" sz="1200" b="1" dirty="0">
                  <a:solidFill>
                    <a:srgbClr val="00BBE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Документы в отношении ЕИО и должностных лиц</a:t>
              </a:r>
            </a:p>
            <a:p>
              <a:pPr>
                <a:spcAft>
                  <a:spcPts val="1500"/>
                </a:spcAft>
              </a:pPr>
              <a:r>
                <a:rPr lang="ru-RU" sz="1200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Структура собственности</a:t>
              </a:r>
              <a:endParaRPr lang="en-US" sz="12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Aft>
                  <a:spcPts val="1500"/>
                </a:spcAft>
              </a:pPr>
              <a:r>
                <a:rPr lang="ru-RU" sz="1200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Расчет размера собственных средств</a:t>
              </a:r>
              <a:endParaRPr lang="en-US" sz="12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Aft>
                  <a:spcPts val="1500"/>
                </a:spcAft>
              </a:pPr>
              <a:r>
                <a:rPr lang="ru-RU" sz="1200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Программно-технические средства</a:t>
              </a:r>
            </a:p>
            <a:p>
              <a:pPr lvl="0">
                <a:spcAft>
                  <a:spcPts val="1500"/>
                </a:spcAft>
              </a:pPr>
              <a:r>
                <a:rPr lang="ru-RU" sz="1200" dirty="0">
                  <a:solidFill>
                    <a:srgbClr val="E7E6E6">
                      <a:lumMod val="5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Направление документов</a:t>
              </a:r>
            </a:p>
            <a:p>
              <a:pPr lvl="0">
                <a:spcAft>
                  <a:spcPts val="1500"/>
                </a:spcAft>
              </a:pPr>
              <a:r>
                <a:rPr lang="ru-RU" sz="1200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Полезные ссылки</a:t>
              </a:r>
            </a:p>
          </p:txBody>
        </p:sp>
        <p:sp>
          <p:nvSpPr>
            <p:cNvPr id="33" name="Овал 32"/>
            <p:cNvSpPr/>
            <p:nvPr/>
          </p:nvSpPr>
          <p:spPr>
            <a:xfrm>
              <a:off x="301625" y="2760769"/>
              <a:ext cx="79376" cy="79374"/>
            </a:xfrm>
            <a:prstGeom prst="ellipse">
              <a:avLst/>
            </a:prstGeom>
            <a:solidFill>
              <a:srgbClr val="B7B8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Овал 33"/>
            <p:cNvSpPr/>
            <p:nvPr/>
          </p:nvSpPr>
          <p:spPr>
            <a:xfrm>
              <a:off x="301625" y="2222822"/>
              <a:ext cx="79376" cy="79374"/>
            </a:xfrm>
            <a:prstGeom prst="ellipse">
              <a:avLst/>
            </a:prstGeom>
            <a:solidFill>
              <a:srgbClr val="00BB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7" name="Овал 36"/>
            <p:cNvSpPr/>
            <p:nvPr/>
          </p:nvSpPr>
          <p:spPr>
            <a:xfrm>
              <a:off x="301625" y="1831976"/>
              <a:ext cx="79376" cy="79374"/>
            </a:xfrm>
            <a:prstGeom prst="ellipse">
              <a:avLst/>
            </a:prstGeom>
            <a:solidFill>
              <a:srgbClr val="B7B8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Овал 37"/>
            <p:cNvSpPr/>
            <p:nvPr/>
          </p:nvSpPr>
          <p:spPr>
            <a:xfrm>
              <a:off x="301625" y="1470026"/>
              <a:ext cx="79376" cy="79374"/>
            </a:xfrm>
            <a:prstGeom prst="ellipse">
              <a:avLst/>
            </a:prstGeom>
            <a:solidFill>
              <a:srgbClr val="B7B8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Овал 38"/>
            <p:cNvSpPr/>
            <p:nvPr/>
          </p:nvSpPr>
          <p:spPr>
            <a:xfrm>
              <a:off x="301625" y="3151128"/>
              <a:ext cx="79376" cy="79374"/>
            </a:xfrm>
            <a:prstGeom prst="ellipse">
              <a:avLst/>
            </a:prstGeom>
            <a:solidFill>
              <a:srgbClr val="B7B8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Овал 52"/>
            <p:cNvSpPr/>
            <p:nvPr/>
          </p:nvSpPr>
          <p:spPr>
            <a:xfrm>
              <a:off x="305900" y="3519569"/>
              <a:ext cx="79376" cy="79374"/>
            </a:xfrm>
            <a:prstGeom prst="ellipse">
              <a:avLst/>
            </a:prstGeom>
            <a:solidFill>
              <a:srgbClr val="B7B8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Овал 53"/>
            <p:cNvSpPr/>
            <p:nvPr/>
          </p:nvSpPr>
          <p:spPr>
            <a:xfrm>
              <a:off x="301625" y="3890314"/>
              <a:ext cx="79376" cy="79374"/>
            </a:xfrm>
            <a:prstGeom prst="ellipse">
              <a:avLst/>
            </a:prstGeom>
            <a:solidFill>
              <a:srgbClr val="B7B8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Овал 54"/>
            <p:cNvSpPr/>
            <p:nvPr/>
          </p:nvSpPr>
          <p:spPr>
            <a:xfrm>
              <a:off x="297273" y="4265371"/>
              <a:ext cx="79376" cy="79374"/>
            </a:xfrm>
            <a:prstGeom prst="ellipse">
              <a:avLst/>
            </a:prstGeom>
            <a:solidFill>
              <a:srgbClr val="B7B8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4150064" y="3977735"/>
            <a:ext cx="7881054" cy="610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1200"/>
              </a:spcAft>
            </a:pPr>
            <a:r>
              <a:rPr lang="ru-RU" sz="1050" i="1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Заявитель, являющийся кредитной организацией (КО), предоставляет </a:t>
            </a:r>
            <a:r>
              <a:rPr lang="ru-RU" sz="1050" i="1" dirty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документы только в отношении руководителя СВК исключительно по деятельности </a:t>
            </a:r>
            <a:r>
              <a:rPr lang="ru-RU" sz="1050" i="1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ОООЦВ, либо </a:t>
            </a:r>
            <a:r>
              <a:rPr lang="ru-RU" sz="1050" i="1" dirty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документ, подтверждающий возложение </a:t>
            </a:r>
            <a:r>
              <a:rPr lang="ru-RU" sz="1050" i="1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функций контролера (руководителя СВК) ОООЦВ, </a:t>
            </a:r>
            <a:r>
              <a:rPr lang="ru-RU" sz="1050" i="1" dirty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на руководителя СВК </a:t>
            </a:r>
            <a:r>
              <a:rPr lang="ru-RU" sz="1050" i="1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КО</a:t>
            </a:r>
            <a:endParaRPr lang="ru-RU" sz="1050" i="1" dirty="0">
              <a:solidFill>
                <a:prstClr val="black"/>
              </a:solidFill>
              <a:latin typeface="Arial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4398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25"/>
          <p:cNvSpPr/>
          <p:nvPr/>
        </p:nvSpPr>
        <p:spPr>
          <a:xfrm>
            <a:off x="3971924" y="1287463"/>
            <a:ext cx="8220076" cy="5570537"/>
          </a:xfrm>
          <a:prstGeom prst="rect">
            <a:avLst/>
          </a:prstGeom>
          <a:solidFill>
            <a:srgbClr val="DBDB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163951" y="1447023"/>
            <a:ext cx="7774522" cy="15082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ru-RU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Необходимо представить информацию о структуре и составе акционеров (участников) </a:t>
            </a:r>
            <a:r>
              <a:rPr lang="ru-RU" sz="13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заявителя</a:t>
            </a:r>
            <a:r>
              <a:rPr lang="ru-RU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*, </a:t>
            </a:r>
            <a:r>
              <a:rPr lang="ru-RU" sz="13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соответствии с требованиями, предусмотренными приложением 2 к Указанию Банка России от 12.01.2026 № 7278-У** </a:t>
            </a:r>
            <a:endParaRPr lang="ru-RU" sz="1300" i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</a:pPr>
            <a:endParaRPr lang="ru-RU" sz="8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</a:pPr>
            <a:r>
              <a:rPr lang="ru-RU" sz="13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Указанная информация представляется в </a:t>
            </a:r>
            <a:r>
              <a:rPr lang="ru-RU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виде файла </a:t>
            </a:r>
            <a:r>
              <a:rPr lang="ru-RU" sz="13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sz="13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Rууууууууууууу_ггггммдд.xls*</a:t>
            </a:r>
            <a:r>
              <a:rPr lang="ru-RU" sz="13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», </a:t>
            </a:r>
            <a:br>
              <a:rPr lang="ru-RU" sz="13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3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где «</a:t>
            </a:r>
            <a:r>
              <a:rPr lang="ru-RU" sz="13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ууууууууууууу</a:t>
            </a:r>
            <a:r>
              <a:rPr lang="ru-RU" sz="13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– ОГРН заявителя, «</a:t>
            </a:r>
            <a:r>
              <a:rPr lang="ru-RU" sz="13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ггггммдд</a:t>
            </a:r>
            <a:r>
              <a:rPr lang="ru-RU" sz="13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</a:t>
            </a:r>
            <a:r>
              <a:rPr lang="ru-RU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ru-RU" sz="13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дата, по состоянию на которую </a:t>
            </a:r>
            <a:r>
              <a:rPr lang="ru-RU" sz="13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представляется информация </a:t>
            </a:r>
            <a:r>
              <a:rPr lang="ru-RU" sz="1300" dirty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(</a:t>
            </a:r>
            <a:r>
              <a:rPr lang="ru-RU" sz="130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заполняется в файле «</a:t>
            </a:r>
            <a:r>
              <a:rPr lang="ru-RU" sz="1300" b="1" dirty="0" smtClean="0">
                <a:solidFill>
                  <a:schemeClr val="bg1"/>
                </a:solidFill>
                <a:latin typeface="Arial"/>
                <a:cs typeface="Arial" panose="020B0604020202020204" pitchFamily="34" charset="0"/>
              </a:rPr>
              <a:t>Шаблон_8.07.</a:t>
            </a:r>
            <a:r>
              <a:rPr lang="en-US" sz="1300" b="1" dirty="0" err="1" smtClean="0">
                <a:solidFill>
                  <a:schemeClr val="bg1"/>
                </a:solidFill>
                <a:latin typeface="Arial"/>
                <a:cs typeface="Arial" panose="020B0604020202020204" pitchFamily="34" charset="0"/>
              </a:rPr>
              <a:t>xltm</a:t>
            </a:r>
            <a:r>
              <a:rPr lang="ru-RU" sz="1300" dirty="0" smtClean="0">
                <a:solidFill>
                  <a:prstClr val="black"/>
                </a:solidFill>
                <a:latin typeface="Arial"/>
                <a:cs typeface="Arial" panose="020B0604020202020204" pitchFamily="34" charset="0"/>
              </a:rPr>
              <a:t>»)</a:t>
            </a:r>
            <a:endParaRPr lang="ru-RU" sz="13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Овал 19"/>
          <p:cNvSpPr/>
          <p:nvPr/>
        </p:nvSpPr>
        <p:spPr>
          <a:xfrm>
            <a:off x="504825" y="6026150"/>
            <a:ext cx="552450" cy="552450"/>
          </a:xfrm>
          <a:prstGeom prst="ellipse">
            <a:avLst/>
          </a:prstGeom>
          <a:noFill/>
          <a:ln w="25400">
            <a:solidFill>
              <a:srgbClr val="00BBE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низ 20"/>
          <p:cNvSpPr/>
          <p:nvPr/>
        </p:nvSpPr>
        <p:spPr>
          <a:xfrm>
            <a:off x="673100" y="6156324"/>
            <a:ext cx="215900" cy="250825"/>
          </a:xfrm>
          <a:prstGeom prst="downArrow">
            <a:avLst/>
          </a:prstGeom>
          <a:noFill/>
          <a:ln w="25400">
            <a:solidFill>
              <a:srgbClr val="00BBE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>
            <a:off x="650875" y="6467475"/>
            <a:ext cx="260350" cy="0"/>
          </a:xfrm>
          <a:prstGeom prst="line">
            <a:avLst/>
          </a:prstGeom>
          <a:ln w="25400">
            <a:solidFill>
              <a:srgbClr val="00BBE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968750" y="38100"/>
            <a:ext cx="7763466" cy="1325563"/>
          </a:xfrm>
        </p:spPr>
        <p:txBody>
          <a:bodyPr/>
          <a:lstStyle/>
          <a:p>
            <a:r>
              <a:rPr lang="ru-RU" dirty="0"/>
              <a:t>ПОДГОТОВКА КОМПЛЕКТА ДОКУМЕНТОВ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4163950" y="3114816"/>
            <a:ext cx="7836022" cy="10143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ru-RU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Ознакомьтесь с перечнем документов («</a:t>
            </a:r>
            <a:r>
              <a:rPr lang="ru-RU" sz="13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Перечень</a:t>
            </a:r>
            <a:r>
              <a:rPr lang="en-US" sz="13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.docx</a:t>
            </a:r>
            <a:r>
              <a:rPr lang="ru-RU" sz="13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»), </a:t>
            </a:r>
            <a:r>
              <a:rPr lang="ru-RU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которые необходимо приложить </a:t>
            </a:r>
            <a:r>
              <a:rPr lang="ru-RU" sz="13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3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3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 информации </a:t>
            </a:r>
            <a:r>
              <a:rPr lang="ru-RU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 структуре и составе </a:t>
            </a:r>
            <a:r>
              <a:rPr lang="ru-RU" sz="13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акционеров </a:t>
            </a:r>
            <a:r>
              <a:rPr lang="ru-RU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(участников) </a:t>
            </a:r>
            <a:r>
              <a:rPr lang="ru-RU" sz="13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заявителя</a:t>
            </a:r>
          </a:p>
          <a:p>
            <a:pPr algn="just">
              <a:lnSpc>
                <a:spcPct val="107000"/>
              </a:lnSpc>
            </a:pPr>
            <a:endParaRPr lang="ru-RU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</a:pPr>
            <a:r>
              <a:rPr lang="ru-RU" sz="1100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Заявитель, являющийся КО, не предоставляет информацию о структуре и составе акционеров (участников) заявителя, </a:t>
            </a:r>
            <a:r>
              <a:rPr lang="ru-RU" sz="11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1100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прилагаемые к ней документы</a:t>
            </a:r>
            <a:endParaRPr lang="ru-RU" sz="11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4194699" y="4216325"/>
            <a:ext cx="7774523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1000" i="1" dirty="0" smtClean="0">
                <a:solidFill>
                  <a:srgbClr val="C4C4C6">
                    <a:lumMod val="50000"/>
                  </a:srgbClr>
                </a:solidFill>
                <a:latin typeface="Arial"/>
              </a:rPr>
              <a:t>* Акционеры </a:t>
            </a:r>
            <a:r>
              <a:rPr lang="ru-RU" sz="1000" i="1" dirty="0">
                <a:solidFill>
                  <a:srgbClr val="C4C4C6">
                    <a:lumMod val="50000"/>
                  </a:srgbClr>
                </a:solidFill>
                <a:latin typeface="Arial"/>
              </a:rPr>
              <a:t>(</a:t>
            </a:r>
            <a:r>
              <a:rPr lang="ru-RU" sz="1000" i="1" dirty="0" smtClean="0">
                <a:solidFill>
                  <a:srgbClr val="C4C4C6">
                    <a:lumMod val="50000"/>
                  </a:srgbClr>
                </a:solidFill>
                <a:latin typeface="Arial"/>
              </a:rPr>
              <a:t>участники) заявителя, владеющие </a:t>
            </a:r>
            <a:r>
              <a:rPr lang="ru-RU" sz="1000" i="1" dirty="0">
                <a:solidFill>
                  <a:srgbClr val="C4C4C6">
                    <a:lumMod val="50000"/>
                  </a:srgbClr>
                </a:solidFill>
                <a:latin typeface="Arial"/>
              </a:rPr>
              <a:t>более чем 10 процентами акций (долей) </a:t>
            </a:r>
            <a:r>
              <a:rPr lang="ru-RU" sz="1000" i="1" dirty="0" smtClean="0">
                <a:solidFill>
                  <a:srgbClr val="C4C4C6">
                    <a:lumMod val="50000"/>
                  </a:srgbClr>
                </a:solidFill>
                <a:latin typeface="Arial"/>
              </a:rPr>
              <a:t>заявителя, акционеры </a:t>
            </a:r>
            <a:r>
              <a:rPr lang="ru-RU" sz="1000" i="1" dirty="0">
                <a:solidFill>
                  <a:srgbClr val="C4C4C6">
                    <a:lumMod val="50000"/>
                  </a:srgbClr>
                </a:solidFill>
                <a:latin typeface="Arial"/>
              </a:rPr>
              <a:t>(</a:t>
            </a:r>
            <a:r>
              <a:rPr lang="ru-RU" sz="1000" i="1" dirty="0" smtClean="0">
                <a:solidFill>
                  <a:srgbClr val="C4C4C6">
                    <a:lumMod val="50000"/>
                  </a:srgbClr>
                </a:solidFill>
                <a:latin typeface="Arial"/>
              </a:rPr>
              <a:t>участники) заявителя, владеющие </a:t>
            </a:r>
            <a:r>
              <a:rPr lang="ru-RU" sz="1000" i="1" dirty="0">
                <a:solidFill>
                  <a:srgbClr val="C4C4C6">
                    <a:lumMod val="50000"/>
                  </a:srgbClr>
                </a:solidFill>
                <a:latin typeface="Arial"/>
              </a:rPr>
              <a:t>10 и менее процентами акций (долей) </a:t>
            </a:r>
            <a:r>
              <a:rPr lang="ru-RU" sz="1000" i="1" dirty="0" smtClean="0">
                <a:solidFill>
                  <a:srgbClr val="C4C4C6">
                    <a:lumMod val="50000"/>
                  </a:srgbClr>
                </a:solidFill>
                <a:latin typeface="Arial"/>
              </a:rPr>
              <a:t>заявителя и входящие </a:t>
            </a:r>
            <a:r>
              <a:rPr lang="ru-RU" sz="1000" i="1" dirty="0">
                <a:solidFill>
                  <a:srgbClr val="C4C4C6">
                    <a:lumMod val="50000"/>
                  </a:srgbClr>
                </a:solidFill>
                <a:latin typeface="Arial"/>
              </a:rPr>
              <a:t>в состав группы лиц, владеющей более чем 10 процентами акций (долей) </a:t>
            </a:r>
            <a:r>
              <a:rPr lang="ru-RU" sz="1000" i="1" dirty="0" smtClean="0">
                <a:solidFill>
                  <a:srgbClr val="C4C4C6">
                    <a:lumMod val="50000"/>
                  </a:srgbClr>
                </a:solidFill>
                <a:latin typeface="Arial"/>
              </a:rPr>
              <a:t>заявителя, лица, осуществляющие </a:t>
            </a:r>
            <a:r>
              <a:rPr lang="ru-RU" sz="1000" i="1" dirty="0">
                <a:solidFill>
                  <a:srgbClr val="C4C4C6">
                    <a:lumMod val="50000"/>
                  </a:srgbClr>
                </a:solidFill>
                <a:latin typeface="Arial"/>
              </a:rPr>
              <a:t>контроль в отношении таких акционеров (участников) </a:t>
            </a:r>
            <a:r>
              <a:rPr lang="ru-RU" sz="1000" i="1" dirty="0" smtClean="0">
                <a:solidFill>
                  <a:srgbClr val="C4C4C6">
                    <a:lumMod val="50000"/>
                  </a:srgbClr>
                </a:solidFill>
                <a:latin typeface="Arial"/>
              </a:rPr>
              <a:t>заявителя</a:t>
            </a:r>
          </a:p>
          <a:p>
            <a:pPr lvl="0" algn="just"/>
            <a:endParaRPr lang="en-US" sz="1000" i="1" dirty="0" smtClean="0">
              <a:solidFill>
                <a:srgbClr val="C4C4C6">
                  <a:lumMod val="50000"/>
                </a:srgbClr>
              </a:solidFill>
              <a:latin typeface="Arial"/>
            </a:endParaRPr>
          </a:p>
          <a:p>
            <a:pPr lvl="0" algn="just"/>
            <a:r>
              <a:rPr lang="en-US" sz="1000" i="1" dirty="0" smtClean="0">
                <a:solidFill>
                  <a:srgbClr val="C4C4C6">
                    <a:lumMod val="50000"/>
                  </a:srgbClr>
                </a:solidFill>
                <a:latin typeface="Arial"/>
              </a:rPr>
              <a:t>** </a:t>
            </a:r>
            <a:r>
              <a:rPr lang="ru-RU" sz="1000" i="1" dirty="0" smtClean="0">
                <a:solidFill>
                  <a:srgbClr val="C4C4C6">
                    <a:lumMod val="50000"/>
                  </a:srgbClr>
                </a:solidFill>
                <a:latin typeface="Arial"/>
              </a:rPr>
              <a:t>Указание </a:t>
            </a:r>
            <a:r>
              <a:rPr lang="ru-RU" sz="1000" i="1" dirty="0">
                <a:solidFill>
                  <a:srgbClr val="C4C4C6">
                    <a:lumMod val="50000"/>
                  </a:srgbClr>
                </a:solidFill>
                <a:latin typeface="Arial"/>
              </a:rPr>
              <a:t>Банка России от 12.01.2026 № 7278-У «О перечне государств и территорий, в (на) которых не может </a:t>
            </a:r>
            <a:r>
              <a:rPr lang="ru-RU" sz="1000" i="1" dirty="0" smtClean="0">
                <a:solidFill>
                  <a:srgbClr val="C4C4C6">
                    <a:lumMod val="50000"/>
                  </a:srgbClr>
                </a:solidFill>
                <a:latin typeface="Arial"/>
              </a:rPr>
              <a:t>быть зарегистрировано </a:t>
            </a:r>
            <a:r>
              <a:rPr lang="ru-RU" sz="1000" i="1" dirty="0">
                <a:solidFill>
                  <a:srgbClr val="C4C4C6">
                    <a:lumMod val="50000"/>
                  </a:srgbClr>
                </a:solidFill>
                <a:latin typeface="Arial"/>
              </a:rPr>
              <a:t>юридическое лицо, являющееся акционером (участником) оператора сервиса рассрочки, лицом, осуществляющим контроль в отношении акционеров (участников) оператора сервиса рассрочки, о порядке и сроках представления в Банк России оператором сервиса рассрочки информации о структуре и составе своих акционеров (участников), а также о лицах, под контролем либо значительным влиянием которых находится оператор сервиса рассрочки, требованиях к составу включаемых в указанную информацию сведений, форме и содержанию документов, прилагаемых к этой информации, о порядке осуществления Банком России оценки соответствия акционера (участника) оператора сервиса рассрочки, лица, осуществляющего контроль в отношении акционеров (участников) оператора сервиса рассрочки, требованиям, установленным частью 1 статьи 9 Федерального закона от 31 июля 2025 года </a:t>
            </a:r>
            <a:r>
              <a:rPr lang="ru-RU" sz="1000" i="1" dirty="0" smtClean="0">
                <a:solidFill>
                  <a:srgbClr val="C4C4C6">
                    <a:lumMod val="50000"/>
                  </a:srgbClr>
                </a:solidFill>
                <a:latin typeface="Arial"/>
              </a:rPr>
              <a:t>№ </a:t>
            </a:r>
            <a:r>
              <a:rPr lang="ru-RU" sz="1000" i="1" dirty="0">
                <a:solidFill>
                  <a:srgbClr val="C4C4C6">
                    <a:lumMod val="50000"/>
                  </a:srgbClr>
                </a:solidFill>
                <a:latin typeface="Arial"/>
              </a:rPr>
              <a:t>283-ФЗ «О деятельности по предоставлению сервиса рассрочки», и о порядке уведомления Банка России оператором сервиса рассрочки о выявленном факте несоответствия указанных лиц таким требованиям»</a:t>
            </a:r>
          </a:p>
        </p:txBody>
      </p:sp>
      <p:graphicFrame>
        <p:nvGraphicFramePr>
          <p:cNvPr id="2" name="Объект 1">
            <a:hlinkClick r:id="" action="ppaction://ole?verb=1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5676785"/>
              </p:ext>
            </p:extLst>
          </p:nvPr>
        </p:nvGraphicFramePr>
        <p:xfrm>
          <a:off x="1987136" y="6062651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07" name="Документ" showAsIcon="1" r:id="rId4" imgW="914400" imgH="771480" progId="Word.Document.12">
                  <p:embed/>
                </p:oleObj>
              </mc:Choice>
              <mc:Fallback>
                <p:oleObj name="Документ" showAsIcon="1" r:id="rId4" imgW="914400" imgH="77148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987136" y="6062651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7" name="Группа 26"/>
          <p:cNvGrpSpPr/>
          <p:nvPr/>
        </p:nvGrpSpPr>
        <p:grpSpPr>
          <a:xfrm>
            <a:off x="297273" y="1362414"/>
            <a:ext cx="3512727" cy="3100849"/>
            <a:chOff x="297273" y="1362414"/>
            <a:chExt cx="3512727" cy="3100849"/>
          </a:xfrm>
        </p:grpSpPr>
        <p:sp>
          <p:nvSpPr>
            <p:cNvPr id="28" name="Прямоугольник 27"/>
            <p:cNvSpPr/>
            <p:nvPr/>
          </p:nvSpPr>
          <p:spPr>
            <a:xfrm>
              <a:off x="433859" y="1362414"/>
              <a:ext cx="3376141" cy="31008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Aft>
                  <a:spcPts val="1500"/>
                </a:spcAft>
              </a:pPr>
              <a:r>
                <a:rPr lang="ru-RU" sz="1200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Подготовительный этап</a:t>
              </a:r>
            </a:p>
            <a:p>
              <a:pPr>
                <a:spcAft>
                  <a:spcPts val="1500"/>
                </a:spcAft>
              </a:pPr>
              <a:r>
                <a:rPr lang="ru-RU" sz="1200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Заявление</a:t>
              </a:r>
            </a:p>
            <a:p>
              <a:pPr>
                <a:spcAft>
                  <a:spcPts val="1500"/>
                </a:spcAft>
              </a:pPr>
              <a:r>
                <a:rPr lang="ru-RU" sz="1200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Документы в отношении ЕИО и должностных лиц</a:t>
              </a:r>
            </a:p>
            <a:p>
              <a:pPr>
                <a:spcAft>
                  <a:spcPts val="1500"/>
                </a:spcAft>
              </a:pPr>
              <a:r>
                <a:rPr lang="ru-RU" sz="1200" b="1" dirty="0">
                  <a:solidFill>
                    <a:srgbClr val="00BBE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Структура собственности</a:t>
              </a:r>
              <a:endParaRPr lang="en-US" sz="1200" b="1" dirty="0">
                <a:solidFill>
                  <a:srgbClr val="00BBE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Aft>
                  <a:spcPts val="1500"/>
                </a:spcAft>
              </a:pPr>
              <a:r>
                <a:rPr lang="ru-RU" sz="1200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Расчет размера собственных средств</a:t>
              </a:r>
              <a:endParaRPr lang="en-US" sz="12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Aft>
                  <a:spcPts val="1500"/>
                </a:spcAft>
              </a:pPr>
              <a:r>
                <a:rPr lang="ru-RU" sz="1200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Программно-технические средства</a:t>
              </a:r>
            </a:p>
            <a:p>
              <a:pPr lvl="0">
                <a:spcAft>
                  <a:spcPts val="1500"/>
                </a:spcAft>
              </a:pPr>
              <a:r>
                <a:rPr lang="ru-RU" sz="1200" dirty="0">
                  <a:solidFill>
                    <a:srgbClr val="E7E6E6">
                      <a:lumMod val="5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Направление документов</a:t>
              </a:r>
            </a:p>
            <a:p>
              <a:pPr lvl="0">
                <a:spcAft>
                  <a:spcPts val="1500"/>
                </a:spcAft>
              </a:pPr>
              <a:r>
                <a:rPr lang="ru-RU" sz="1200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Полезные ссылки</a:t>
              </a:r>
            </a:p>
          </p:txBody>
        </p:sp>
        <p:sp>
          <p:nvSpPr>
            <p:cNvPr id="29" name="Овал 28"/>
            <p:cNvSpPr/>
            <p:nvPr/>
          </p:nvSpPr>
          <p:spPr>
            <a:xfrm>
              <a:off x="301625" y="2760769"/>
              <a:ext cx="79376" cy="79374"/>
            </a:xfrm>
            <a:prstGeom prst="ellipse">
              <a:avLst/>
            </a:prstGeom>
            <a:solidFill>
              <a:srgbClr val="00BB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Овал 29"/>
            <p:cNvSpPr/>
            <p:nvPr/>
          </p:nvSpPr>
          <p:spPr>
            <a:xfrm>
              <a:off x="301625" y="2222822"/>
              <a:ext cx="79376" cy="79374"/>
            </a:xfrm>
            <a:prstGeom prst="ellipse">
              <a:avLst/>
            </a:prstGeom>
            <a:solidFill>
              <a:srgbClr val="B7B8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1" name="Овал 30"/>
            <p:cNvSpPr/>
            <p:nvPr/>
          </p:nvSpPr>
          <p:spPr>
            <a:xfrm>
              <a:off x="301625" y="1831976"/>
              <a:ext cx="79376" cy="79374"/>
            </a:xfrm>
            <a:prstGeom prst="ellipse">
              <a:avLst/>
            </a:prstGeom>
            <a:solidFill>
              <a:srgbClr val="B7B8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Овал 31"/>
            <p:cNvSpPr/>
            <p:nvPr/>
          </p:nvSpPr>
          <p:spPr>
            <a:xfrm>
              <a:off x="301625" y="1470026"/>
              <a:ext cx="79376" cy="79374"/>
            </a:xfrm>
            <a:prstGeom prst="ellipse">
              <a:avLst/>
            </a:prstGeom>
            <a:solidFill>
              <a:srgbClr val="B7B8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Овал 32"/>
            <p:cNvSpPr/>
            <p:nvPr/>
          </p:nvSpPr>
          <p:spPr>
            <a:xfrm>
              <a:off x="301625" y="3151128"/>
              <a:ext cx="79376" cy="79374"/>
            </a:xfrm>
            <a:prstGeom prst="ellipse">
              <a:avLst/>
            </a:prstGeom>
            <a:solidFill>
              <a:srgbClr val="B7B8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Овал 33"/>
            <p:cNvSpPr/>
            <p:nvPr/>
          </p:nvSpPr>
          <p:spPr>
            <a:xfrm>
              <a:off x="305900" y="3519569"/>
              <a:ext cx="79376" cy="79374"/>
            </a:xfrm>
            <a:prstGeom prst="ellipse">
              <a:avLst/>
            </a:prstGeom>
            <a:solidFill>
              <a:srgbClr val="B7B8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Овал 34"/>
            <p:cNvSpPr/>
            <p:nvPr/>
          </p:nvSpPr>
          <p:spPr>
            <a:xfrm>
              <a:off x="301625" y="3890314"/>
              <a:ext cx="79376" cy="79374"/>
            </a:xfrm>
            <a:prstGeom prst="ellipse">
              <a:avLst/>
            </a:prstGeom>
            <a:solidFill>
              <a:srgbClr val="B7B8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Овал 35"/>
            <p:cNvSpPr/>
            <p:nvPr/>
          </p:nvSpPr>
          <p:spPr>
            <a:xfrm>
              <a:off x="297273" y="4265371"/>
              <a:ext cx="79376" cy="79374"/>
            </a:xfrm>
            <a:prstGeom prst="ellipse">
              <a:avLst/>
            </a:prstGeom>
            <a:solidFill>
              <a:srgbClr val="B7B8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aphicFrame>
        <p:nvGraphicFramePr>
          <p:cNvPr id="4" name="Объект 3">
            <a:hlinkClick r:id="" action="ppaction://ole?verb=1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7839782"/>
              </p:ext>
            </p:extLst>
          </p:nvPr>
        </p:nvGraphicFramePr>
        <p:xfrm>
          <a:off x="1197856" y="6062650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08" name="Лист с поддержкой макросов" showAsIcon="1" r:id="rId6" imgW="914400" imgH="771480" progId="Excel.SheetMacroEnabled.12">
                  <p:embed/>
                </p:oleObj>
              </mc:Choice>
              <mc:Fallback>
                <p:oleObj name="Лист с поддержкой макросов" showAsIcon="1" r:id="rId6" imgW="914400" imgH="771480" progId="Excel.SheetMacroEnabled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197856" y="6062650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60022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25"/>
          <p:cNvSpPr/>
          <p:nvPr/>
        </p:nvSpPr>
        <p:spPr>
          <a:xfrm>
            <a:off x="4007120" y="1282700"/>
            <a:ext cx="8184880" cy="5570537"/>
          </a:xfrm>
          <a:prstGeom prst="rect">
            <a:avLst/>
          </a:prstGeom>
          <a:solidFill>
            <a:srgbClr val="DBDB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201052" y="1362414"/>
            <a:ext cx="7774522" cy="24200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ru-RU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Размер собственных </a:t>
            </a:r>
            <a:r>
              <a:rPr lang="ru-RU" sz="1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средств </a:t>
            </a:r>
            <a:r>
              <a:rPr lang="ru-RU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заявителя должен составлять не менее </a:t>
            </a:r>
            <a:r>
              <a:rPr lang="ru-RU" sz="1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15 000 000 </a:t>
            </a:r>
            <a:r>
              <a:rPr lang="ru-RU" sz="1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руб.</a:t>
            </a:r>
            <a:endParaRPr lang="ru-RU" sz="1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ru-RU" sz="1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</a:pPr>
            <a:r>
              <a:rPr lang="ru-RU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Необходимо представить документ, содержащий расчет </a:t>
            </a: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размера собственных </a:t>
            </a:r>
            <a:r>
              <a:rPr lang="ru-RU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средств заявителя, составленный по </a:t>
            </a: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состоянию </a:t>
            </a:r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дату не ранее 5 рабочих дней </a:t>
            </a: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 дня </a:t>
            </a:r>
            <a:r>
              <a:rPr lang="ru-RU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предоставления заявителем </a:t>
            </a:r>
            <a:br>
              <a:rPr lang="ru-RU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Банк России заявления </a:t>
            </a:r>
          </a:p>
          <a:p>
            <a:pPr algn="just">
              <a:lnSpc>
                <a:spcPct val="107000"/>
              </a:lnSpc>
            </a:pPr>
            <a:endParaRPr lang="ru-RU" sz="1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</a:pPr>
            <a:r>
              <a:rPr lang="ru-RU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Требования к составлению указанного документа установлены:</a:t>
            </a:r>
          </a:p>
          <a:p>
            <a:pPr algn="just">
              <a:lnSpc>
                <a:spcPct val="107000"/>
              </a:lnSpc>
            </a:pPr>
            <a:endParaRPr lang="ru-RU" sz="1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04000" lvl="1" indent="-252000" algn="just" eaLnBrk="0" fontAlgn="base" hangingPunct="0">
              <a:lnSpc>
                <a:spcPct val="107000"/>
              </a:lnSpc>
              <a:spcBef>
                <a:spcPct val="0"/>
              </a:spcBef>
              <a:spcAft>
                <a:spcPts val="1200"/>
              </a:spcAft>
              <a:buBlip>
                <a:blip r:embed="rId4"/>
              </a:buBlip>
            </a:pPr>
            <a:r>
              <a:rPr lang="ru-RU" sz="1200" dirty="0" smtClean="0">
                <a:solidFill>
                  <a:schemeClr val="bg1"/>
                </a:solidFill>
                <a:latin typeface="Arial"/>
                <a:cs typeface="Arial" panose="020B0604020202020204" pitchFamily="34" charset="0"/>
              </a:rPr>
              <a:t>главой 4 Указания Банка России от 22.03.2019 № 5099-У* (для юридического лица, не являющегося профессиональным участником рынка ценных бумаг (ПУРЦБ)</a:t>
            </a:r>
          </a:p>
          <a:p>
            <a:pPr marL="504000" lvl="1" indent="-252000" algn="just" eaLnBrk="0" fontAlgn="base" hangingPunct="0">
              <a:lnSpc>
                <a:spcPct val="107000"/>
              </a:lnSpc>
              <a:spcBef>
                <a:spcPct val="0"/>
              </a:spcBef>
              <a:spcAft>
                <a:spcPts val="1200"/>
              </a:spcAft>
              <a:buBlip>
                <a:blip r:embed="rId4"/>
              </a:buBlip>
            </a:pPr>
            <a:r>
              <a:rPr lang="ru-RU" sz="1200" dirty="0" smtClean="0">
                <a:solidFill>
                  <a:schemeClr val="bg1"/>
                </a:solidFill>
                <a:latin typeface="Arial"/>
                <a:cs typeface="Arial" panose="020B0604020202020204" pitchFamily="34" charset="0"/>
              </a:rPr>
              <a:t>главами 1 – 3 Указания Банка России от 22.03.2019 № 5099-У (для ПУРЦБ)</a:t>
            </a:r>
            <a:endParaRPr lang="ru-RU" sz="1200" dirty="0">
              <a:solidFill>
                <a:schemeClr val="bg1"/>
              </a:solidFill>
              <a:latin typeface="Arial"/>
              <a:cs typeface="Arial" panose="020B0604020202020204" pitchFamily="34" charset="0"/>
            </a:endParaRPr>
          </a:p>
        </p:txBody>
      </p:sp>
      <p:sp>
        <p:nvSpPr>
          <p:cNvPr id="20" name="Овал 19"/>
          <p:cNvSpPr/>
          <p:nvPr/>
        </p:nvSpPr>
        <p:spPr>
          <a:xfrm>
            <a:off x="504825" y="6026150"/>
            <a:ext cx="552450" cy="552450"/>
          </a:xfrm>
          <a:prstGeom prst="ellipse">
            <a:avLst/>
          </a:prstGeom>
          <a:noFill/>
          <a:ln w="25400">
            <a:solidFill>
              <a:srgbClr val="00BBE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низ 20"/>
          <p:cNvSpPr/>
          <p:nvPr/>
        </p:nvSpPr>
        <p:spPr>
          <a:xfrm>
            <a:off x="673100" y="6156324"/>
            <a:ext cx="215900" cy="250825"/>
          </a:xfrm>
          <a:prstGeom prst="downArrow">
            <a:avLst/>
          </a:prstGeom>
          <a:noFill/>
          <a:ln w="25400">
            <a:solidFill>
              <a:srgbClr val="00BBE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>
            <a:off x="650875" y="6467475"/>
            <a:ext cx="260350" cy="0"/>
          </a:xfrm>
          <a:prstGeom prst="line">
            <a:avLst/>
          </a:prstGeom>
          <a:ln w="25400">
            <a:solidFill>
              <a:srgbClr val="00BBE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968750" y="38100"/>
            <a:ext cx="7763466" cy="1325563"/>
          </a:xfrm>
        </p:spPr>
        <p:txBody>
          <a:bodyPr/>
          <a:lstStyle/>
          <a:p>
            <a:r>
              <a:rPr lang="ru-RU" dirty="0"/>
              <a:t>ПОДГОТОВКА КОМПЛЕКТА ДОКУМЕНТОВ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4201052" y="5439548"/>
            <a:ext cx="771175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1000" i="1" dirty="0" smtClean="0">
                <a:solidFill>
                  <a:srgbClr val="C4C4C6">
                    <a:lumMod val="50000"/>
                  </a:srgbClr>
                </a:solidFill>
                <a:latin typeface="Arial"/>
              </a:rPr>
              <a:t>* Указание </a:t>
            </a:r>
            <a:r>
              <a:rPr lang="ru-RU" sz="1000" i="1" dirty="0">
                <a:solidFill>
                  <a:srgbClr val="C4C4C6">
                    <a:lumMod val="50000"/>
                  </a:srgbClr>
                </a:solidFill>
                <a:latin typeface="Arial"/>
              </a:rPr>
              <a:t>Банка России от 22.03.2019 № 5099-У  «О требованиях к расчету размера собственных средств </a:t>
            </a:r>
            <a:r>
              <a:rPr lang="ru-RU" sz="1000" i="1" dirty="0" smtClean="0">
                <a:solidFill>
                  <a:srgbClr val="C4C4C6">
                    <a:lumMod val="50000"/>
                  </a:srgbClr>
                </a:solidFill>
                <a:latin typeface="Arial"/>
              </a:rPr>
              <a:t/>
            </a:r>
            <a:br>
              <a:rPr lang="ru-RU" sz="1000" i="1" dirty="0" smtClean="0">
                <a:solidFill>
                  <a:srgbClr val="C4C4C6">
                    <a:lumMod val="50000"/>
                  </a:srgbClr>
                </a:solidFill>
                <a:latin typeface="Arial"/>
              </a:rPr>
            </a:br>
            <a:r>
              <a:rPr lang="ru-RU" sz="1000" i="1" dirty="0" smtClean="0">
                <a:solidFill>
                  <a:srgbClr val="C4C4C6">
                    <a:lumMod val="50000"/>
                  </a:srgbClr>
                </a:solidFill>
                <a:latin typeface="Arial"/>
              </a:rPr>
              <a:t>при осуществлении </a:t>
            </a:r>
            <a:r>
              <a:rPr lang="ru-RU" sz="1000" i="1" dirty="0">
                <a:solidFill>
                  <a:srgbClr val="C4C4C6">
                    <a:lumMod val="50000"/>
                  </a:srgbClr>
                </a:solidFill>
                <a:latin typeface="Arial"/>
              </a:rPr>
              <a:t>профессиональной деятельности на рынке ценных бумаг, а также при получении лицензии (лицензий) на осуществление профессиональной деятельности на рынке ценных </a:t>
            </a:r>
            <a:r>
              <a:rPr lang="ru-RU" sz="1000" i="1" dirty="0" smtClean="0">
                <a:solidFill>
                  <a:srgbClr val="C4C4C6">
                    <a:lumMod val="50000"/>
                  </a:srgbClr>
                </a:solidFill>
                <a:latin typeface="Arial"/>
              </a:rPr>
              <a:t>бумаг»</a:t>
            </a:r>
          </a:p>
        </p:txBody>
      </p:sp>
      <p:graphicFrame>
        <p:nvGraphicFramePr>
          <p:cNvPr id="3" name="Объект 2">
            <a:hlinkClick r:id="" action="ppaction://ole?verb=1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8660891"/>
              </p:ext>
            </p:extLst>
          </p:nvPr>
        </p:nvGraphicFramePr>
        <p:xfrm>
          <a:off x="1057275" y="6081712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07" name="Документ" showAsIcon="1" r:id="rId5" imgW="914400" imgH="771480" progId="Word.Document.12">
                  <p:embed/>
                </p:oleObj>
              </mc:Choice>
              <mc:Fallback>
                <p:oleObj name="Документ" showAsIcon="1" r:id="rId5" imgW="914400" imgH="77148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57275" y="6081712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7" name="Группа 26"/>
          <p:cNvGrpSpPr/>
          <p:nvPr/>
        </p:nvGrpSpPr>
        <p:grpSpPr>
          <a:xfrm>
            <a:off x="297273" y="1362414"/>
            <a:ext cx="3512727" cy="3100849"/>
            <a:chOff x="297273" y="1362414"/>
            <a:chExt cx="3512727" cy="3100849"/>
          </a:xfrm>
        </p:grpSpPr>
        <p:sp>
          <p:nvSpPr>
            <p:cNvPr id="28" name="Прямоугольник 27"/>
            <p:cNvSpPr/>
            <p:nvPr/>
          </p:nvSpPr>
          <p:spPr>
            <a:xfrm>
              <a:off x="433859" y="1362414"/>
              <a:ext cx="3376141" cy="31008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Aft>
                  <a:spcPts val="1500"/>
                </a:spcAft>
              </a:pPr>
              <a:r>
                <a:rPr lang="ru-RU" sz="1200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Подготовительный этап</a:t>
              </a:r>
            </a:p>
            <a:p>
              <a:pPr>
                <a:spcAft>
                  <a:spcPts val="1500"/>
                </a:spcAft>
              </a:pPr>
              <a:r>
                <a:rPr lang="ru-RU" sz="1200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Заявление</a:t>
              </a:r>
            </a:p>
            <a:p>
              <a:pPr>
                <a:spcAft>
                  <a:spcPts val="1500"/>
                </a:spcAft>
              </a:pPr>
              <a:r>
                <a:rPr lang="ru-RU" sz="1200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Документы в отношении ЕИО и должностных лиц</a:t>
              </a:r>
            </a:p>
            <a:p>
              <a:pPr>
                <a:spcAft>
                  <a:spcPts val="1500"/>
                </a:spcAft>
              </a:pPr>
              <a:r>
                <a:rPr lang="ru-RU" sz="1200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Структура собственности</a:t>
              </a:r>
              <a:endParaRPr lang="en-US" sz="12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Aft>
                  <a:spcPts val="1500"/>
                </a:spcAft>
              </a:pPr>
              <a:r>
                <a:rPr lang="ru-RU" sz="1200" b="1" dirty="0">
                  <a:solidFill>
                    <a:srgbClr val="00BBE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Расчет размера собственных средств</a:t>
              </a:r>
              <a:endParaRPr lang="en-US" sz="1200" b="1" dirty="0">
                <a:solidFill>
                  <a:srgbClr val="00BBE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Aft>
                  <a:spcPts val="1500"/>
                </a:spcAft>
              </a:pPr>
              <a:r>
                <a:rPr lang="ru-RU" sz="1200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Программно-технические средства</a:t>
              </a:r>
            </a:p>
            <a:p>
              <a:pPr lvl="0">
                <a:spcAft>
                  <a:spcPts val="1500"/>
                </a:spcAft>
              </a:pPr>
              <a:r>
                <a:rPr lang="ru-RU" sz="1200" dirty="0">
                  <a:solidFill>
                    <a:srgbClr val="E7E6E6">
                      <a:lumMod val="5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Направление документов</a:t>
              </a:r>
            </a:p>
            <a:p>
              <a:pPr lvl="0">
                <a:spcAft>
                  <a:spcPts val="1500"/>
                </a:spcAft>
              </a:pPr>
              <a:r>
                <a:rPr lang="ru-RU" sz="1200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Полезные ссылки</a:t>
              </a:r>
            </a:p>
          </p:txBody>
        </p:sp>
        <p:sp>
          <p:nvSpPr>
            <p:cNvPr id="29" name="Овал 28"/>
            <p:cNvSpPr/>
            <p:nvPr/>
          </p:nvSpPr>
          <p:spPr>
            <a:xfrm>
              <a:off x="301625" y="2760769"/>
              <a:ext cx="79376" cy="79374"/>
            </a:xfrm>
            <a:prstGeom prst="ellipse">
              <a:avLst/>
            </a:prstGeom>
            <a:solidFill>
              <a:srgbClr val="B7B8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Овал 29"/>
            <p:cNvSpPr/>
            <p:nvPr/>
          </p:nvSpPr>
          <p:spPr>
            <a:xfrm>
              <a:off x="301625" y="2222822"/>
              <a:ext cx="79376" cy="79374"/>
            </a:xfrm>
            <a:prstGeom prst="ellipse">
              <a:avLst/>
            </a:prstGeom>
            <a:solidFill>
              <a:srgbClr val="B7B8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1" name="Овал 30"/>
            <p:cNvSpPr/>
            <p:nvPr/>
          </p:nvSpPr>
          <p:spPr>
            <a:xfrm>
              <a:off x="301625" y="1831976"/>
              <a:ext cx="79376" cy="79374"/>
            </a:xfrm>
            <a:prstGeom prst="ellipse">
              <a:avLst/>
            </a:prstGeom>
            <a:solidFill>
              <a:srgbClr val="B7B8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Овал 31"/>
            <p:cNvSpPr/>
            <p:nvPr/>
          </p:nvSpPr>
          <p:spPr>
            <a:xfrm>
              <a:off x="301625" y="1470026"/>
              <a:ext cx="79376" cy="79374"/>
            </a:xfrm>
            <a:prstGeom prst="ellipse">
              <a:avLst/>
            </a:prstGeom>
            <a:solidFill>
              <a:srgbClr val="B7B8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Овал 32"/>
            <p:cNvSpPr/>
            <p:nvPr/>
          </p:nvSpPr>
          <p:spPr>
            <a:xfrm>
              <a:off x="301625" y="3151128"/>
              <a:ext cx="79376" cy="79374"/>
            </a:xfrm>
            <a:prstGeom prst="ellipse">
              <a:avLst/>
            </a:prstGeom>
            <a:solidFill>
              <a:srgbClr val="00BB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Овал 33"/>
            <p:cNvSpPr/>
            <p:nvPr/>
          </p:nvSpPr>
          <p:spPr>
            <a:xfrm>
              <a:off x="305900" y="3519569"/>
              <a:ext cx="79376" cy="79374"/>
            </a:xfrm>
            <a:prstGeom prst="ellipse">
              <a:avLst/>
            </a:prstGeom>
            <a:solidFill>
              <a:srgbClr val="B7B8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Овал 34"/>
            <p:cNvSpPr/>
            <p:nvPr/>
          </p:nvSpPr>
          <p:spPr>
            <a:xfrm>
              <a:off x="301625" y="3890314"/>
              <a:ext cx="79376" cy="79374"/>
            </a:xfrm>
            <a:prstGeom prst="ellipse">
              <a:avLst/>
            </a:prstGeom>
            <a:solidFill>
              <a:srgbClr val="B7B8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Овал 35"/>
            <p:cNvSpPr/>
            <p:nvPr/>
          </p:nvSpPr>
          <p:spPr>
            <a:xfrm>
              <a:off x="297273" y="4265371"/>
              <a:ext cx="79376" cy="79374"/>
            </a:xfrm>
            <a:prstGeom prst="ellipse">
              <a:avLst/>
            </a:prstGeom>
            <a:solidFill>
              <a:srgbClr val="B7B8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2" name="Прямоугольник 21"/>
          <p:cNvSpPr/>
          <p:nvPr/>
        </p:nvSpPr>
        <p:spPr>
          <a:xfrm>
            <a:off x="4201052" y="4062700"/>
            <a:ext cx="7711754" cy="12532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Ознакомьтесь с перечнем документов («</a:t>
            </a:r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Перечень</a:t>
            </a:r>
            <a:r>
              <a:rPr lang="en-US" sz="1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.docx</a:t>
            </a:r>
            <a:r>
              <a:rPr lang="ru-RU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»), </a:t>
            </a: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которые необходимо приложить </a:t>
            </a:r>
            <a:r>
              <a:rPr lang="ru-RU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 документу, </a:t>
            </a: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содержащему расчет размера собственных средств </a:t>
            </a:r>
            <a:endParaRPr lang="ru-RU" sz="1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</a:pPr>
            <a:endParaRPr lang="ru-RU" sz="1150" i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</a:pPr>
            <a:r>
              <a:rPr lang="ru-RU" sz="115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Заявитель, являющийся КО, </a:t>
            </a:r>
            <a:r>
              <a:rPr lang="ru-RU" sz="1150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предоставляет документ</a:t>
            </a:r>
            <a:r>
              <a:rPr lang="ru-RU" sz="115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содержащий расчет размера собственных </a:t>
            </a:r>
            <a:r>
              <a:rPr lang="ru-RU" sz="1150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средств, </a:t>
            </a:r>
            <a:r>
              <a:rPr lang="ru-RU" sz="115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прилагаемые к </a:t>
            </a:r>
            <a:r>
              <a:rPr lang="ru-RU" sz="1150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нему документы</a:t>
            </a:r>
            <a:endParaRPr lang="ru-RU" sz="12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</a:pPr>
            <a:endParaRPr lang="ru-RU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8733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>
            <a:off x="4271280" y="1383293"/>
            <a:ext cx="7920720" cy="5474707"/>
          </a:xfrm>
          <a:prstGeom prst="rect">
            <a:avLst/>
          </a:prstGeom>
          <a:solidFill>
            <a:srgbClr val="DBDB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Заголовок 1">
            <a:extLst>
              <a:ext uri="{FF2B5EF4-FFF2-40B4-BE49-F238E27FC236}">
                <a16:creationId xmlns:a16="http://schemas.microsoft.com/office/drawing/2014/main" id="{67708C79-A4AC-4B5D-92DF-600737E4D11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218179" y="287452"/>
            <a:ext cx="10269346" cy="923925"/>
          </a:xfrm>
        </p:spPr>
        <p:txBody>
          <a:bodyPr rtlCol="0">
            <a:normAutofit/>
          </a:bodyPr>
          <a:lstStyle/>
          <a:p>
            <a:r>
              <a:rPr lang="ru-RU" dirty="0"/>
              <a:t>ПРОГРАММНО-ТЕХНИЧЕСКИЕ СРЕДСТВА</a:t>
            </a:r>
          </a:p>
        </p:txBody>
      </p:sp>
      <p:grpSp>
        <p:nvGrpSpPr>
          <p:cNvPr id="48" name="Группа 47"/>
          <p:cNvGrpSpPr/>
          <p:nvPr/>
        </p:nvGrpSpPr>
        <p:grpSpPr>
          <a:xfrm>
            <a:off x="4384395" y="1509713"/>
            <a:ext cx="7754503" cy="2382704"/>
            <a:chOff x="4393920" y="935171"/>
            <a:chExt cx="7754503" cy="2223969"/>
          </a:xfrm>
        </p:grpSpPr>
        <p:sp>
          <p:nvSpPr>
            <p:cNvPr id="49" name="Прямоугольник 48"/>
            <p:cNvSpPr/>
            <p:nvPr/>
          </p:nvSpPr>
          <p:spPr>
            <a:xfrm>
              <a:off x="4646838" y="935171"/>
              <a:ext cx="7501585" cy="22239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spcAft>
                  <a:spcPts val="600"/>
                </a:spcAft>
              </a:pPr>
              <a:endParaRPr lang="ru-RU" sz="1400" b="1" dirty="0">
                <a:solidFill>
                  <a:prstClr val="black"/>
                </a:solidFill>
                <a:cs typeface="Times New Roman" panose="02020603050405020304" pitchFamily="18" charset="0"/>
              </a:endParaRPr>
            </a:p>
            <a:p>
              <a:pPr lvl="0" algn="just">
                <a:lnSpc>
                  <a:spcPct val="107000"/>
                </a:lnSpc>
                <a:spcAft>
                  <a:spcPts val="600"/>
                </a:spcAft>
              </a:pPr>
              <a:r>
                <a:rPr lang="ru-RU" sz="1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Документы, подтверждающие наличие </a:t>
              </a:r>
              <a:r>
                <a:rPr lang="ru-RU" sz="1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на праве собственности или ином законном основании </a:t>
              </a:r>
              <a:r>
                <a:rPr lang="ru-RU" sz="1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программно-технических средств </a:t>
              </a:r>
              <a:r>
                <a:rPr lang="ru-RU" sz="1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для осуществления деятельности </a:t>
              </a:r>
              <a:r>
                <a:rPr lang="ru-RU" sz="14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ОООЦВ, </a:t>
              </a:r>
              <a:r>
                <a:rPr lang="ru-RU" sz="1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основного и резервного комплексов </a:t>
              </a:r>
              <a:r>
                <a:rPr lang="ru-RU" sz="1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указанных программно-технических средств, соответствующих требованиям законодательства Российской Федерации, регулирующего деятельность </a:t>
              </a:r>
              <a:r>
                <a:rPr lang="ru-RU" sz="14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ОООЦВ</a:t>
              </a:r>
              <a:endPara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lvl="0" algn="just">
                <a:lnSpc>
                  <a:spcPct val="107000"/>
                </a:lnSpc>
                <a:spcAft>
                  <a:spcPts val="600"/>
                </a:spcAft>
              </a:pPr>
              <a:endPara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lvl="0" algn="just">
                <a:lnSpc>
                  <a:spcPct val="107000"/>
                </a:lnSpc>
                <a:spcAft>
                  <a:spcPts val="600"/>
                </a:spcAft>
              </a:pPr>
              <a:r>
                <a:rPr lang="ru-RU" sz="1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Документ, </a:t>
              </a:r>
              <a:r>
                <a:rPr lang="ru-RU" sz="1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подтверждающий наличие у </a:t>
              </a:r>
              <a:r>
                <a:rPr lang="ru-RU" sz="14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заявителя права </a:t>
              </a:r>
              <a:r>
                <a:rPr lang="ru-RU" sz="1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на доменное имя сайта </a:t>
              </a:r>
              <a:r>
                <a:rPr lang="ru-RU" sz="14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/>
              </a:r>
              <a:br>
                <a:rPr lang="ru-RU" sz="14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ru-RU" sz="14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 </a:t>
              </a:r>
              <a:r>
                <a:rPr lang="ru-RU" sz="1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сети «Интернет</a:t>
              </a:r>
              <a:r>
                <a:rPr lang="ru-RU" sz="14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»</a:t>
              </a:r>
              <a:endPara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" name="Равнобедренный треугольник 49"/>
            <p:cNvSpPr/>
            <p:nvPr/>
          </p:nvSpPr>
          <p:spPr>
            <a:xfrm rot="5400000">
              <a:off x="4370108" y="1259778"/>
              <a:ext cx="209550" cy="161925"/>
            </a:xfrm>
            <a:prstGeom prst="triangle">
              <a:avLst/>
            </a:prstGeom>
            <a:solidFill>
              <a:srgbClr val="00BB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00BBEE"/>
                </a:solidFill>
              </a:endParaRPr>
            </a:p>
          </p:txBody>
        </p:sp>
      </p:grpSp>
      <p:sp>
        <p:nvSpPr>
          <p:cNvPr id="25" name="Равнобедренный треугольник 24"/>
          <p:cNvSpPr/>
          <p:nvPr/>
        </p:nvSpPr>
        <p:spPr>
          <a:xfrm rot="5400000">
            <a:off x="4390995" y="3478294"/>
            <a:ext cx="224506" cy="161925"/>
          </a:xfrm>
          <a:prstGeom prst="triangle">
            <a:avLst/>
          </a:prstGeom>
          <a:solidFill>
            <a:srgbClr val="00BB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BBEE"/>
              </a:solidFill>
            </a:endParaRPr>
          </a:p>
        </p:txBody>
      </p:sp>
      <p:grpSp>
        <p:nvGrpSpPr>
          <p:cNvPr id="33" name="Группа 32"/>
          <p:cNvGrpSpPr/>
          <p:nvPr/>
        </p:nvGrpSpPr>
        <p:grpSpPr>
          <a:xfrm>
            <a:off x="297273" y="1362414"/>
            <a:ext cx="3512727" cy="3100849"/>
            <a:chOff x="297273" y="1362414"/>
            <a:chExt cx="3512727" cy="3100849"/>
          </a:xfrm>
        </p:grpSpPr>
        <p:sp>
          <p:nvSpPr>
            <p:cNvPr id="34" name="Прямоугольник 33"/>
            <p:cNvSpPr/>
            <p:nvPr/>
          </p:nvSpPr>
          <p:spPr>
            <a:xfrm>
              <a:off x="433859" y="1362414"/>
              <a:ext cx="3376141" cy="31008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Aft>
                  <a:spcPts val="1500"/>
                </a:spcAft>
              </a:pPr>
              <a:r>
                <a:rPr lang="ru-RU" sz="1200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Подготовительный этап</a:t>
              </a:r>
            </a:p>
            <a:p>
              <a:pPr>
                <a:spcAft>
                  <a:spcPts val="1500"/>
                </a:spcAft>
              </a:pPr>
              <a:r>
                <a:rPr lang="ru-RU" sz="1200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Заявление</a:t>
              </a:r>
            </a:p>
            <a:p>
              <a:pPr>
                <a:spcAft>
                  <a:spcPts val="1500"/>
                </a:spcAft>
              </a:pPr>
              <a:r>
                <a:rPr lang="ru-RU" sz="1200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Документы в отношении ЕИО и должностных лиц</a:t>
              </a:r>
            </a:p>
            <a:p>
              <a:pPr>
                <a:spcAft>
                  <a:spcPts val="1500"/>
                </a:spcAft>
              </a:pPr>
              <a:r>
                <a:rPr lang="ru-RU" sz="1200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Структура собственности</a:t>
              </a:r>
              <a:endParaRPr lang="en-US" sz="12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Aft>
                  <a:spcPts val="1500"/>
                </a:spcAft>
              </a:pPr>
              <a:r>
                <a:rPr lang="ru-RU" sz="1200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Расчет размера собственных средств</a:t>
              </a:r>
              <a:endParaRPr lang="en-US" sz="12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Aft>
                  <a:spcPts val="1500"/>
                </a:spcAft>
              </a:pPr>
              <a:r>
                <a:rPr lang="ru-RU" sz="1200" b="1" dirty="0">
                  <a:solidFill>
                    <a:srgbClr val="00BBE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Программно-технические средства</a:t>
              </a:r>
            </a:p>
            <a:p>
              <a:pPr lvl="0">
                <a:spcAft>
                  <a:spcPts val="1500"/>
                </a:spcAft>
              </a:pPr>
              <a:r>
                <a:rPr lang="ru-RU" sz="1200" dirty="0">
                  <a:solidFill>
                    <a:srgbClr val="E7E6E6">
                      <a:lumMod val="50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Направление документов</a:t>
              </a:r>
            </a:p>
            <a:p>
              <a:pPr lvl="0">
                <a:spcAft>
                  <a:spcPts val="1500"/>
                </a:spcAft>
              </a:pPr>
              <a:r>
                <a:rPr lang="ru-RU" sz="1200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Полезные ссылки</a:t>
              </a:r>
            </a:p>
          </p:txBody>
        </p:sp>
        <p:sp>
          <p:nvSpPr>
            <p:cNvPr id="35" name="Овал 34"/>
            <p:cNvSpPr/>
            <p:nvPr/>
          </p:nvSpPr>
          <p:spPr>
            <a:xfrm>
              <a:off x="301625" y="2760769"/>
              <a:ext cx="79376" cy="79374"/>
            </a:xfrm>
            <a:prstGeom prst="ellipse">
              <a:avLst/>
            </a:prstGeom>
            <a:solidFill>
              <a:srgbClr val="B7B8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Овал 35"/>
            <p:cNvSpPr/>
            <p:nvPr/>
          </p:nvSpPr>
          <p:spPr>
            <a:xfrm>
              <a:off x="301625" y="2222822"/>
              <a:ext cx="79376" cy="79374"/>
            </a:xfrm>
            <a:prstGeom prst="ellipse">
              <a:avLst/>
            </a:prstGeom>
            <a:solidFill>
              <a:srgbClr val="B7B8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7" name="Овал 36"/>
            <p:cNvSpPr/>
            <p:nvPr/>
          </p:nvSpPr>
          <p:spPr>
            <a:xfrm>
              <a:off x="301625" y="1831976"/>
              <a:ext cx="79376" cy="79374"/>
            </a:xfrm>
            <a:prstGeom prst="ellipse">
              <a:avLst/>
            </a:prstGeom>
            <a:solidFill>
              <a:srgbClr val="B7B8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Овал 37"/>
            <p:cNvSpPr/>
            <p:nvPr/>
          </p:nvSpPr>
          <p:spPr>
            <a:xfrm>
              <a:off x="301625" y="1470026"/>
              <a:ext cx="79376" cy="79374"/>
            </a:xfrm>
            <a:prstGeom prst="ellipse">
              <a:avLst/>
            </a:prstGeom>
            <a:solidFill>
              <a:srgbClr val="B7B8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Овал 38"/>
            <p:cNvSpPr/>
            <p:nvPr/>
          </p:nvSpPr>
          <p:spPr>
            <a:xfrm>
              <a:off x="301625" y="3151128"/>
              <a:ext cx="79376" cy="79374"/>
            </a:xfrm>
            <a:prstGeom prst="ellipse">
              <a:avLst/>
            </a:prstGeom>
            <a:solidFill>
              <a:srgbClr val="B7B8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Овал 39"/>
            <p:cNvSpPr/>
            <p:nvPr/>
          </p:nvSpPr>
          <p:spPr>
            <a:xfrm>
              <a:off x="305900" y="3519569"/>
              <a:ext cx="79376" cy="79374"/>
            </a:xfrm>
            <a:prstGeom prst="ellipse">
              <a:avLst/>
            </a:prstGeom>
            <a:solidFill>
              <a:srgbClr val="00BB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Овал 40"/>
            <p:cNvSpPr/>
            <p:nvPr/>
          </p:nvSpPr>
          <p:spPr>
            <a:xfrm>
              <a:off x="301625" y="3890314"/>
              <a:ext cx="79376" cy="79374"/>
            </a:xfrm>
            <a:prstGeom prst="ellipse">
              <a:avLst/>
            </a:prstGeom>
            <a:solidFill>
              <a:srgbClr val="B7B8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Овал 41"/>
            <p:cNvSpPr/>
            <p:nvPr/>
          </p:nvSpPr>
          <p:spPr>
            <a:xfrm>
              <a:off x="297273" y="4265371"/>
              <a:ext cx="79376" cy="79374"/>
            </a:xfrm>
            <a:prstGeom prst="ellipse">
              <a:avLst/>
            </a:prstGeom>
            <a:solidFill>
              <a:srgbClr val="B7B8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608507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>
            <a:off x="3978275" y="992626"/>
            <a:ext cx="8220076" cy="5874749"/>
          </a:xfrm>
          <a:prstGeom prst="rect">
            <a:avLst/>
          </a:prstGeom>
          <a:solidFill>
            <a:srgbClr val="DBDB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Заголовок 1">
            <a:extLst>
              <a:ext uri="{FF2B5EF4-FFF2-40B4-BE49-F238E27FC236}">
                <a16:creationId xmlns:a16="http://schemas.microsoft.com/office/drawing/2014/main" id="{67708C79-A4AC-4B5D-92DF-600737E4D11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981450" y="126880"/>
            <a:ext cx="10515600" cy="923925"/>
          </a:xfrm>
        </p:spPr>
        <p:txBody>
          <a:bodyPr rtlCol="0">
            <a:normAutofit/>
          </a:bodyPr>
          <a:lstStyle/>
          <a:p>
            <a:r>
              <a:rPr lang="ru-RU" dirty="0"/>
              <a:t>НАПРАВЛЕНИЕ ДОКУМЕНТОВ</a:t>
            </a:r>
            <a:endParaRPr lang="ru-RU" sz="2800" b="1" dirty="0">
              <a:solidFill>
                <a:srgbClr val="00BBE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978275" y="971064"/>
            <a:ext cx="7830548" cy="3302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just">
              <a:lnSpc>
                <a:spcPct val="107000"/>
              </a:lnSpc>
              <a:spcAft>
                <a:spcPts val="0"/>
              </a:spcAft>
            </a:pPr>
            <a:endParaRPr lang="ru-RU" sz="13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algn="just">
              <a:lnSpc>
                <a:spcPct val="107000"/>
              </a:lnSpc>
              <a:spcAft>
                <a:spcPts val="0"/>
              </a:spcAft>
            </a:pPr>
            <a:r>
              <a:rPr lang="ru-RU" sz="13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Документы </a:t>
            </a:r>
            <a:r>
              <a:rPr lang="ru-RU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должны быть </a:t>
            </a:r>
            <a:r>
              <a:rPr lang="ru-RU" sz="13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представлены в </a:t>
            </a:r>
            <a:r>
              <a:rPr lang="ru-RU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Банк </a:t>
            </a:r>
            <a:r>
              <a:rPr lang="ru-RU" sz="13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России в форме </a:t>
            </a:r>
            <a:r>
              <a:rPr lang="ru-RU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электронных </a:t>
            </a:r>
            <a:r>
              <a:rPr lang="ru-RU" sz="13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документов, подписанных УКЭП </a:t>
            </a:r>
            <a:r>
              <a:rPr lang="ru-RU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лица, осуществляющего функции </a:t>
            </a:r>
            <a:r>
              <a:rPr lang="ru-RU" sz="13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ЕИО </a:t>
            </a:r>
            <a:r>
              <a:rPr lang="ru-RU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заявителя, </a:t>
            </a:r>
            <a:r>
              <a:rPr lang="ru-RU" sz="13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или уполномоченного </a:t>
            </a:r>
            <a:r>
              <a:rPr lang="ru-RU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им </a:t>
            </a:r>
            <a:r>
              <a:rPr lang="ru-RU" sz="13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лица (часть </a:t>
            </a:r>
            <a:r>
              <a:rPr lang="ru-RU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статьи 5 Федерального закона от 06.04.2011 № </a:t>
            </a:r>
            <a:r>
              <a:rPr lang="ru-RU" sz="13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63-ФЗ*)</a:t>
            </a:r>
            <a:endParaRPr lang="ru-RU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algn="just">
              <a:lnSpc>
                <a:spcPct val="107000"/>
              </a:lnSpc>
              <a:spcAft>
                <a:spcPts val="0"/>
              </a:spcAft>
            </a:pPr>
            <a:endParaRPr lang="ru-RU" sz="13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algn="just">
              <a:lnSpc>
                <a:spcPct val="107000"/>
              </a:lnSpc>
            </a:pPr>
            <a:r>
              <a:rPr lang="ru-RU" sz="13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Документы, составленные на иностранном языке, должны быть представлены </a:t>
            </a:r>
            <a:r>
              <a:rPr lang="ru-RU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легализованными в порядке, установленном статьей 5 </a:t>
            </a:r>
            <a:r>
              <a:rPr lang="ru-RU" sz="13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Федерального закона </a:t>
            </a:r>
            <a:r>
              <a:rPr lang="ru-RU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 22.06.2024 </a:t>
            </a:r>
            <a:r>
              <a:rPr lang="ru-RU" sz="13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№ 145-ФЗ**, </a:t>
            </a:r>
            <a:r>
              <a:rPr lang="ru-RU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либо с проставлением </a:t>
            </a:r>
            <a:r>
              <a:rPr lang="ru-RU" sz="13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апостиля</a:t>
            </a:r>
            <a:r>
              <a:rPr lang="ru-RU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(за исключением случаев, </a:t>
            </a:r>
            <a:r>
              <a:rPr lang="ru-RU" sz="13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когда </a:t>
            </a:r>
            <a:r>
              <a:rPr lang="ru-RU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соответствии с законодательством Российской Федерации и (или) международным договором легализация и проставление </a:t>
            </a:r>
            <a:r>
              <a:rPr lang="ru-RU" sz="13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апостиля</a:t>
            </a:r>
            <a:r>
              <a:rPr lang="ru-RU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не требуются) и приложением их перевода на русский </a:t>
            </a:r>
            <a:r>
              <a:rPr lang="ru-RU" sz="13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язык.</a:t>
            </a:r>
            <a:endParaRPr lang="ru-RU" sz="13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algn="just">
              <a:lnSpc>
                <a:spcPct val="107000"/>
              </a:lnSpc>
            </a:pPr>
            <a:r>
              <a:rPr lang="ru-RU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Верность перевода и (или) подлинность подписи переводчика должны быть засвидетельствованы в соответствии с пунктами 5 и 6 части первой статьи 35, пунктами 6 и 7 части первой статьи 38, статьями 46, 80 и 81 Основ законодательства Российской Федерации о нотариате от </a:t>
            </a:r>
            <a:r>
              <a:rPr lang="ru-RU" sz="13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11.02.1993 № 4462-I</a:t>
            </a:r>
          </a:p>
        </p:txBody>
      </p:sp>
      <p:sp>
        <p:nvSpPr>
          <p:cNvPr id="32" name="Равнобедренный треугольник 31"/>
          <p:cNvSpPr/>
          <p:nvPr/>
        </p:nvSpPr>
        <p:spPr>
          <a:xfrm rot="5400000">
            <a:off x="4211839" y="1271135"/>
            <a:ext cx="209550" cy="161925"/>
          </a:xfrm>
          <a:prstGeom prst="triangle">
            <a:avLst/>
          </a:prstGeom>
          <a:solidFill>
            <a:srgbClr val="00BB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BBEE"/>
              </a:solidFill>
            </a:endParaRPr>
          </a:p>
        </p:txBody>
      </p:sp>
      <p:sp>
        <p:nvSpPr>
          <p:cNvPr id="38" name="Равнобедренный треугольник 37"/>
          <p:cNvSpPr/>
          <p:nvPr/>
        </p:nvSpPr>
        <p:spPr>
          <a:xfrm rot="5400000">
            <a:off x="4211839" y="2116459"/>
            <a:ext cx="209550" cy="161925"/>
          </a:xfrm>
          <a:prstGeom prst="triangle">
            <a:avLst/>
          </a:prstGeom>
          <a:solidFill>
            <a:srgbClr val="00BB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BBEE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084153" y="6156324"/>
            <a:ext cx="76529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200" i="1" dirty="0" smtClean="0">
                <a:solidFill>
                  <a:srgbClr val="C4C4C6">
                    <a:lumMod val="50000"/>
                  </a:srgbClr>
                </a:solidFill>
                <a:latin typeface="Arial"/>
              </a:rPr>
              <a:t>*Федеральный закон </a:t>
            </a:r>
            <a:r>
              <a:rPr lang="ru-RU" sz="1200" i="1" dirty="0">
                <a:solidFill>
                  <a:srgbClr val="C4C4C6">
                    <a:lumMod val="50000"/>
                  </a:srgbClr>
                </a:solidFill>
                <a:latin typeface="Arial"/>
              </a:rPr>
              <a:t>от 06.04.2011 № 63-ФЗ «Об электронной подписи</a:t>
            </a:r>
            <a:r>
              <a:rPr lang="ru-RU" sz="1200" i="1" dirty="0" smtClean="0">
                <a:solidFill>
                  <a:srgbClr val="C4C4C6">
                    <a:lumMod val="50000"/>
                  </a:srgbClr>
                </a:solidFill>
                <a:latin typeface="Arial"/>
              </a:rPr>
              <a:t>»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rgbClr val="C4C4C6">
                    <a:lumMod val="50000"/>
                  </a:srgbClr>
                </a:solidFill>
                <a:latin typeface="Arial"/>
              </a:rPr>
              <a:t>**</a:t>
            </a:r>
            <a:r>
              <a:rPr lang="ru-RU" sz="1200" i="1" dirty="0" smtClean="0">
                <a:solidFill>
                  <a:srgbClr val="C4C4C6">
                    <a:lumMod val="50000"/>
                  </a:srgbClr>
                </a:solidFill>
                <a:latin typeface="Arial"/>
              </a:rPr>
              <a:t>Федеральный закон </a:t>
            </a:r>
            <a:r>
              <a:rPr lang="ru-RU" sz="1200" i="1" dirty="0">
                <a:solidFill>
                  <a:srgbClr val="C4C4C6">
                    <a:lumMod val="50000"/>
                  </a:srgbClr>
                </a:solidFill>
                <a:latin typeface="Arial"/>
              </a:rPr>
              <a:t>от 22.06.2024 № 145-ФЗ «О легализации российских и иностранных официальных документов и об истребовании личных документов</a:t>
            </a:r>
            <a:r>
              <a:rPr lang="ru-RU" sz="1200" i="1" dirty="0" smtClean="0">
                <a:solidFill>
                  <a:srgbClr val="C4C4C6">
                    <a:lumMod val="50000"/>
                  </a:srgbClr>
                </a:solidFill>
                <a:latin typeface="Arial"/>
              </a:rPr>
              <a:t>» </a:t>
            </a:r>
            <a:endParaRPr lang="ru-RU" sz="1200" i="1" dirty="0">
              <a:solidFill>
                <a:srgbClr val="C4C4C6">
                  <a:lumMod val="50000"/>
                </a:srgbClr>
              </a:solidFill>
              <a:latin typeface="Arial"/>
            </a:endParaRPr>
          </a:p>
        </p:txBody>
      </p:sp>
      <p:sp>
        <p:nvSpPr>
          <p:cNvPr id="26" name="Овал 25"/>
          <p:cNvSpPr/>
          <p:nvPr/>
        </p:nvSpPr>
        <p:spPr>
          <a:xfrm>
            <a:off x="504825" y="6026150"/>
            <a:ext cx="552450" cy="552450"/>
          </a:xfrm>
          <a:prstGeom prst="ellipse">
            <a:avLst/>
          </a:prstGeom>
          <a:noFill/>
          <a:ln w="25400">
            <a:solidFill>
              <a:srgbClr val="00BBE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трелка вниз 26"/>
          <p:cNvSpPr/>
          <p:nvPr/>
        </p:nvSpPr>
        <p:spPr>
          <a:xfrm>
            <a:off x="673100" y="6156324"/>
            <a:ext cx="215900" cy="250825"/>
          </a:xfrm>
          <a:prstGeom prst="downArrow">
            <a:avLst/>
          </a:prstGeom>
          <a:noFill/>
          <a:ln w="25400">
            <a:solidFill>
              <a:srgbClr val="00BBE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8" name="Прямая соединительная линия 27"/>
          <p:cNvCxnSpPr/>
          <p:nvPr/>
        </p:nvCxnSpPr>
        <p:spPr>
          <a:xfrm>
            <a:off x="650875" y="6467475"/>
            <a:ext cx="260350" cy="0"/>
          </a:xfrm>
          <a:prstGeom prst="line">
            <a:avLst/>
          </a:prstGeom>
          <a:ln w="25400">
            <a:solidFill>
              <a:srgbClr val="00BBE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Группа 30"/>
          <p:cNvGrpSpPr/>
          <p:nvPr/>
        </p:nvGrpSpPr>
        <p:grpSpPr>
          <a:xfrm>
            <a:off x="297273" y="1362414"/>
            <a:ext cx="3512727" cy="3100849"/>
            <a:chOff x="297273" y="1362414"/>
            <a:chExt cx="3512727" cy="3100849"/>
          </a:xfrm>
        </p:grpSpPr>
        <p:sp>
          <p:nvSpPr>
            <p:cNvPr id="43" name="Прямоугольник 42"/>
            <p:cNvSpPr/>
            <p:nvPr/>
          </p:nvSpPr>
          <p:spPr>
            <a:xfrm>
              <a:off x="433859" y="1362414"/>
              <a:ext cx="3376141" cy="31008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Aft>
                  <a:spcPts val="1500"/>
                </a:spcAft>
              </a:pPr>
              <a:r>
                <a:rPr lang="ru-RU" sz="1200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Подготовительный этап</a:t>
              </a:r>
            </a:p>
            <a:p>
              <a:pPr>
                <a:spcAft>
                  <a:spcPts val="1500"/>
                </a:spcAft>
              </a:pPr>
              <a:r>
                <a:rPr lang="ru-RU" sz="1200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Заявление</a:t>
              </a:r>
            </a:p>
            <a:p>
              <a:pPr>
                <a:spcAft>
                  <a:spcPts val="1500"/>
                </a:spcAft>
              </a:pPr>
              <a:r>
                <a:rPr lang="ru-RU" sz="1200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Документы в отношении ЕИО и </a:t>
              </a:r>
              <a:r>
                <a:rPr lang="ru-RU" sz="1200" dirty="0" smtClean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должностных лиц</a:t>
              </a:r>
              <a:endParaRPr lang="ru-RU" sz="12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Aft>
                  <a:spcPts val="1500"/>
                </a:spcAft>
              </a:pPr>
              <a:r>
                <a:rPr lang="ru-RU" sz="1200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Структура собственности</a:t>
              </a:r>
              <a:endParaRPr lang="en-US" sz="12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Aft>
                  <a:spcPts val="1500"/>
                </a:spcAft>
              </a:pPr>
              <a:r>
                <a:rPr lang="ru-RU" sz="1200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Расчет размера собственных средств</a:t>
              </a:r>
              <a:endParaRPr lang="en-US" sz="12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Aft>
                  <a:spcPts val="1500"/>
                </a:spcAft>
              </a:pPr>
              <a:r>
                <a:rPr lang="ru-RU" sz="1200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Программно-технические средства</a:t>
              </a:r>
            </a:p>
            <a:p>
              <a:pPr lvl="0">
                <a:spcAft>
                  <a:spcPts val="1500"/>
                </a:spcAft>
              </a:pPr>
              <a:r>
                <a:rPr lang="ru-RU" sz="1200" b="1" dirty="0">
                  <a:solidFill>
                    <a:srgbClr val="00BBE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Направление документов</a:t>
              </a:r>
            </a:p>
            <a:p>
              <a:pPr lvl="0">
                <a:spcAft>
                  <a:spcPts val="1500"/>
                </a:spcAft>
              </a:pPr>
              <a:r>
                <a:rPr lang="ru-RU" sz="1200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Полезные ссылки</a:t>
              </a:r>
            </a:p>
          </p:txBody>
        </p:sp>
        <p:sp>
          <p:nvSpPr>
            <p:cNvPr id="44" name="Овал 43"/>
            <p:cNvSpPr/>
            <p:nvPr/>
          </p:nvSpPr>
          <p:spPr>
            <a:xfrm>
              <a:off x="301625" y="2760769"/>
              <a:ext cx="79376" cy="79374"/>
            </a:xfrm>
            <a:prstGeom prst="ellipse">
              <a:avLst/>
            </a:prstGeom>
            <a:solidFill>
              <a:srgbClr val="B7B8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Овал 44"/>
            <p:cNvSpPr/>
            <p:nvPr/>
          </p:nvSpPr>
          <p:spPr>
            <a:xfrm>
              <a:off x="301625" y="2222822"/>
              <a:ext cx="79376" cy="79374"/>
            </a:xfrm>
            <a:prstGeom prst="ellipse">
              <a:avLst/>
            </a:prstGeom>
            <a:solidFill>
              <a:srgbClr val="B7B8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6" name="Овал 45"/>
            <p:cNvSpPr/>
            <p:nvPr/>
          </p:nvSpPr>
          <p:spPr>
            <a:xfrm>
              <a:off x="301625" y="1831976"/>
              <a:ext cx="79376" cy="79374"/>
            </a:xfrm>
            <a:prstGeom prst="ellipse">
              <a:avLst/>
            </a:prstGeom>
            <a:solidFill>
              <a:srgbClr val="B7B8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Овал 46"/>
            <p:cNvSpPr/>
            <p:nvPr/>
          </p:nvSpPr>
          <p:spPr>
            <a:xfrm>
              <a:off x="301625" y="1470026"/>
              <a:ext cx="79376" cy="79374"/>
            </a:xfrm>
            <a:prstGeom prst="ellipse">
              <a:avLst/>
            </a:prstGeom>
            <a:solidFill>
              <a:srgbClr val="B7B8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Овал 47"/>
            <p:cNvSpPr/>
            <p:nvPr/>
          </p:nvSpPr>
          <p:spPr>
            <a:xfrm>
              <a:off x="301625" y="3151128"/>
              <a:ext cx="79376" cy="79374"/>
            </a:xfrm>
            <a:prstGeom prst="ellipse">
              <a:avLst/>
            </a:prstGeom>
            <a:solidFill>
              <a:srgbClr val="B7B8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Овал 48"/>
            <p:cNvSpPr/>
            <p:nvPr/>
          </p:nvSpPr>
          <p:spPr>
            <a:xfrm>
              <a:off x="305900" y="3519569"/>
              <a:ext cx="79376" cy="79374"/>
            </a:xfrm>
            <a:prstGeom prst="ellipse">
              <a:avLst/>
            </a:prstGeom>
            <a:solidFill>
              <a:srgbClr val="B7B8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Овал 49"/>
            <p:cNvSpPr/>
            <p:nvPr/>
          </p:nvSpPr>
          <p:spPr>
            <a:xfrm>
              <a:off x="301625" y="3890314"/>
              <a:ext cx="79376" cy="79374"/>
            </a:xfrm>
            <a:prstGeom prst="ellipse">
              <a:avLst/>
            </a:prstGeom>
            <a:solidFill>
              <a:srgbClr val="00BB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Овал 50"/>
            <p:cNvSpPr/>
            <p:nvPr/>
          </p:nvSpPr>
          <p:spPr>
            <a:xfrm>
              <a:off x="297273" y="4265371"/>
              <a:ext cx="79376" cy="79374"/>
            </a:xfrm>
            <a:prstGeom prst="ellipse">
              <a:avLst/>
            </a:prstGeom>
            <a:solidFill>
              <a:srgbClr val="B7B8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4" name="Прямоугольник 23"/>
          <p:cNvSpPr/>
          <p:nvPr/>
        </p:nvSpPr>
        <p:spPr>
          <a:xfrm>
            <a:off x="4529837" y="4912158"/>
            <a:ext cx="7116951" cy="5366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ru-RU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Перед направлением документов проверьте комплектность с помощью файла «</a:t>
            </a:r>
            <a:r>
              <a:rPr lang="ru-RU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Чек-лист.</a:t>
            </a:r>
            <a:r>
              <a:rPr lang="en-US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docx</a:t>
            </a:r>
            <a:r>
              <a:rPr lang="ru-RU" sz="1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</a:p>
        </p:txBody>
      </p:sp>
      <p:sp>
        <p:nvSpPr>
          <p:cNvPr id="29" name="Молния 28"/>
          <p:cNvSpPr/>
          <p:nvPr/>
        </p:nvSpPr>
        <p:spPr>
          <a:xfrm rot="956913">
            <a:off x="4121988" y="4984667"/>
            <a:ext cx="381454" cy="419786"/>
          </a:xfrm>
          <a:prstGeom prst="lightningBolt">
            <a:avLst/>
          </a:prstGeom>
          <a:solidFill>
            <a:srgbClr val="00BB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BBEE"/>
              </a:solidFill>
            </a:endParaRPr>
          </a:p>
        </p:txBody>
      </p:sp>
      <p:graphicFrame>
        <p:nvGraphicFramePr>
          <p:cNvPr id="4" name="Объект 3">
            <a:hlinkClick r:id="" action="ppaction://ole?verb=1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3374964"/>
              </p:ext>
            </p:extLst>
          </p:nvPr>
        </p:nvGraphicFramePr>
        <p:xfrm>
          <a:off x="1017103" y="6071393"/>
          <a:ext cx="914400" cy="792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04" name="Документ" showAsIcon="1" r:id="rId4" imgW="914400" imgH="792360" progId="Word.Document.12">
                  <p:embed/>
                </p:oleObj>
              </mc:Choice>
              <mc:Fallback>
                <p:oleObj name="Документ" showAsIcon="1" r:id="rId4" imgW="914400" imgH="79236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17103" y="6071393"/>
                        <a:ext cx="914400" cy="7921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62813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3971924" y="905608"/>
            <a:ext cx="8220076" cy="5952392"/>
          </a:xfrm>
          <a:prstGeom prst="rect">
            <a:avLst/>
          </a:prstGeom>
          <a:solidFill>
            <a:srgbClr val="DBDB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3971923" y="999550"/>
            <a:ext cx="8094936" cy="58722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just">
              <a:lnSpc>
                <a:spcPct val="107000"/>
              </a:lnSpc>
            </a:pPr>
            <a:r>
              <a:rPr lang="ru-RU" sz="13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Зарегистрируйтесь в </a:t>
            </a:r>
            <a:r>
              <a:rPr lang="ru-RU" sz="13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личном кабинете участника </a:t>
            </a:r>
            <a:r>
              <a:rPr lang="ru-RU" sz="135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информационного обмена</a:t>
            </a:r>
            <a:r>
              <a:rPr lang="ru-RU" sz="135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 сайте Банка России</a:t>
            </a:r>
          </a:p>
          <a:p>
            <a:pPr marL="457200" algn="just">
              <a:lnSpc>
                <a:spcPct val="107000"/>
              </a:lnSpc>
              <a:spcAft>
                <a:spcPts val="0"/>
              </a:spcAft>
            </a:pPr>
            <a:endParaRPr lang="ru-RU" sz="13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algn="just">
              <a:lnSpc>
                <a:spcPct val="107000"/>
              </a:lnSpc>
              <a:spcAft>
                <a:spcPts val="0"/>
              </a:spcAft>
            </a:pPr>
            <a:r>
              <a:rPr lang="ru-RU" sz="13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Откройте и заполните экранную форму </a:t>
            </a:r>
            <a:r>
              <a:rPr lang="ru-RU" sz="13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«4010 Соискатели</a:t>
            </a:r>
            <a:r>
              <a:rPr lang="ru-RU" sz="135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r>
              <a:rPr lang="ru-RU" sz="13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выбрав соответствующий </a:t>
            </a:r>
            <a:r>
              <a:rPr lang="ru-RU" sz="135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35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35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вид деятельности</a:t>
            </a:r>
            <a:endParaRPr lang="ru-RU" sz="135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algn="just">
              <a:lnSpc>
                <a:spcPct val="107000"/>
              </a:lnSpc>
              <a:spcAft>
                <a:spcPts val="0"/>
              </a:spcAft>
            </a:pPr>
            <a:endParaRPr lang="ru-RU" sz="135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algn="just">
              <a:lnSpc>
                <a:spcPct val="107000"/>
              </a:lnSpc>
              <a:spcAft>
                <a:spcPts val="0"/>
              </a:spcAft>
            </a:pPr>
            <a:endParaRPr lang="ru-RU" sz="135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algn="just">
              <a:lnSpc>
                <a:spcPct val="107000"/>
              </a:lnSpc>
              <a:spcAft>
                <a:spcPts val="0"/>
              </a:spcAft>
            </a:pPr>
            <a:endParaRPr lang="ru-RU" sz="135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algn="just">
              <a:lnSpc>
                <a:spcPct val="107000"/>
              </a:lnSpc>
              <a:spcAft>
                <a:spcPts val="0"/>
              </a:spcAft>
            </a:pPr>
            <a:endParaRPr lang="ru-RU" sz="13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algn="just">
              <a:lnSpc>
                <a:spcPct val="107000"/>
              </a:lnSpc>
              <a:spcAft>
                <a:spcPts val="0"/>
              </a:spcAft>
            </a:pPr>
            <a:endParaRPr lang="ru-RU" sz="135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algn="just">
              <a:lnSpc>
                <a:spcPct val="107000"/>
              </a:lnSpc>
              <a:spcAft>
                <a:spcPts val="0"/>
              </a:spcAft>
            </a:pPr>
            <a:endParaRPr lang="ru-RU" sz="13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algn="just">
              <a:lnSpc>
                <a:spcPct val="107000"/>
              </a:lnSpc>
              <a:spcAft>
                <a:spcPts val="0"/>
              </a:spcAft>
            </a:pPr>
            <a:endParaRPr lang="ru-RU" sz="135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algn="just">
              <a:lnSpc>
                <a:spcPct val="107000"/>
              </a:lnSpc>
              <a:spcAft>
                <a:spcPts val="0"/>
              </a:spcAft>
            </a:pPr>
            <a:endParaRPr lang="ru-RU" sz="135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algn="just">
              <a:lnSpc>
                <a:spcPct val="107000"/>
              </a:lnSpc>
              <a:spcAft>
                <a:spcPts val="0"/>
              </a:spcAft>
            </a:pPr>
            <a:endParaRPr lang="ru-RU" sz="10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algn="just">
              <a:lnSpc>
                <a:spcPct val="107000"/>
              </a:lnSpc>
              <a:spcAft>
                <a:spcPts val="0"/>
              </a:spcAft>
            </a:pPr>
            <a:r>
              <a:rPr lang="ru-RU" sz="135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Прикрепите </a:t>
            </a:r>
            <a:r>
              <a:rPr lang="ru-RU" sz="13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документы к заполненной экранной форме</a:t>
            </a:r>
          </a:p>
          <a:p>
            <a:pPr marL="457200" algn="just">
              <a:lnSpc>
                <a:spcPct val="107000"/>
              </a:lnSpc>
              <a:spcAft>
                <a:spcPts val="0"/>
              </a:spcAft>
            </a:pPr>
            <a:endParaRPr lang="ru-RU" sz="135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algn="just">
              <a:lnSpc>
                <a:spcPct val="107000"/>
              </a:lnSpc>
              <a:spcAft>
                <a:spcPts val="0"/>
              </a:spcAft>
            </a:pPr>
            <a:r>
              <a:rPr lang="ru-RU" sz="13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Отправьте документы в Банк </a:t>
            </a:r>
            <a:r>
              <a:rPr lang="ru-RU" sz="135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России</a:t>
            </a:r>
          </a:p>
          <a:p>
            <a:pPr marL="457200" algn="just">
              <a:lnSpc>
                <a:spcPct val="107000"/>
              </a:lnSpc>
              <a:spcAft>
                <a:spcPts val="0"/>
              </a:spcAft>
            </a:pPr>
            <a:endParaRPr lang="ru-RU" sz="13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algn="just">
              <a:lnSpc>
                <a:spcPct val="107000"/>
              </a:lnSpc>
            </a:pPr>
            <a:r>
              <a:rPr lang="ru-RU" sz="13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Решение о внесении сведений о юридическом лице в реестр организаций, осуществляющих обмен цифровых </a:t>
            </a:r>
            <a:r>
              <a:rPr lang="ru-RU" sz="135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валют, </a:t>
            </a:r>
            <a:r>
              <a:rPr lang="ru-RU" sz="13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принимается Банком России в срок</a:t>
            </a:r>
            <a:r>
              <a:rPr lang="ru-RU" sz="135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не </a:t>
            </a:r>
            <a:r>
              <a:rPr lang="ru-RU" sz="13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превышающий </a:t>
            </a:r>
            <a:r>
              <a:rPr lang="ru-RU" sz="13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 рабочих дней</a:t>
            </a:r>
            <a:r>
              <a:rPr lang="ru-RU" sz="13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со дня получения последнего из </a:t>
            </a:r>
            <a:r>
              <a:rPr lang="ru-RU" sz="135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документов</a:t>
            </a:r>
          </a:p>
          <a:p>
            <a:pPr marL="457200" algn="just">
              <a:lnSpc>
                <a:spcPct val="107000"/>
              </a:lnSpc>
            </a:pPr>
            <a:endParaRPr lang="ru-RU" sz="13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algn="just">
              <a:lnSpc>
                <a:spcPct val="107000"/>
              </a:lnSpc>
            </a:pPr>
            <a:r>
              <a:rPr lang="ru-RU" sz="13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случае </a:t>
            </a:r>
            <a:r>
              <a:rPr lang="ru-RU" sz="135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представления в </a:t>
            </a:r>
            <a:r>
              <a:rPr lang="ru-RU" sz="13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Банк России </a:t>
            </a:r>
            <a:r>
              <a:rPr lang="ru-RU" sz="135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заявителем документов</a:t>
            </a:r>
            <a:r>
              <a:rPr lang="ru-RU" sz="13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необходимых для принятия </a:t>
            </a:r>
            <a:r>
              <a:rPr lang="ru-RU" sz="135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решения, иным способом, </a:t>
            </a:r>
            <a:r>
              <a:rPr lang="ru-RU" sz="13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Банк России не позднее 7 рабочих дней со дня их представления направляет заявителю уведомление об оставлении документов без рассмотрения способом, которым Банком России получены такие </a:t>
            </a:r>
            <a:r>
              <a:rPr lang="ru-RU" sz="135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документы</a:t>
            </a:r>
            <a:endParaRPr lang="ru-RU" sz="13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Равнобедренный треугольник 31"/>
          <p:cNvSpPr/>
          <p:nvPr/>
        </p:nvSpPr>
        <p:spPr>
          <a:xfrm rot="5400000">
            <a:off x="4195622" y="1094881"/>
            <a:ext cx="209550" cy="161925"/>
          </a:xfrm>
          <a:prstGeom prst="triangle">
            <a:avLst/>
          </a:prstGeom>
          <a:solidFill>
            <a:srgbClr val="00BB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BBEE"/>
              </a:solidFill>
            </a:endParaRPr>
          </a:p>
        </p:txBody>
      </p:sp>
      <p:sp>
        <p:nvSpPr>
          <p:cNvPr id="36" name="Равнобедренный треугольник 35"/>
          <p:cNvSpPr/>
          <p:nvPr/>
        </p:nvSpPr>
        <p:spPr>
          <a:xfrm rot="5400000">
            <a:off x="4199027" y="1775221"/>
            <a:ext cx="209550" cy="161925"/>
          </a:xfrm>
          <a:prstGeom prst="triangle">
            <a:avLst/>
          </a:prstGeom>
          <a:solidFill>
            <a:srgbClr val="00BB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BBEE"/>
              </a:solidFill>
            </a:endParaRPr>
          </a:p>
        </p:txBody>
      </p:sp>
      <p:sp>
        <p:nvSpPr>
          <p:cNvPr id="38" name="Равнобедренный треугольник 37"/>
          <p:cNvSpPr/>
          <p:nvPr/>
        </p:nvSpPr>
        <p:spPr>
          <a:xfrm rot="5400000">
            <a:off x="4216255" y="4079634"/>
            <a:ext cx="209550" cy="161925"/>
          </a:xfrm>
          <a:prstGeom prst="triangle">
            <a:avLst/>
          </a:prstGeom>
          <a:solidFill>
            <a:srgbClr val="00BB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BBEE"/>
              </a:solidFill>
            </a:endParaRPr>
          </a:p>
        </p:txBody>
      </p:sp>
      <p:sp>
        <p:nvSpPr>
          <p:cNvPr id="18" name="Равнобедренный треугольник 17"/>
          <p:cNvSpPr/>
          <p:nvPr/>
        </p:nvSpPr>
        <p:spPr>
          <a:xfrm rot="5400000">
            <a:off x="4209185" y="4544234"/>
            <a:ext cx="209550" cy="161925"/>
          </a:xfrm>
          <a:prstGeom prst="triangle">
            <a:avLst/>
          </a:prstGeom>
          <a:solidFill>
            <a:srgbClr val="00BB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BBEE"/>
              </a:solidFill>
            </a:endParaRPr>
          </a:p>
        </p:txBody>
      </p:sp>
      <p:sp>
        <p:nvSpPr>
          <p:cNvPr id="19" name="Равнобедренный треугольник 18"/>
          <p:cNvSpPr/>
          <p:nvPr/>
        </p:nvSpPr>
        <p:spPr>
          <a:xfrm rot="5400000">
            <a:off x="4216254" y="4976413"/>
            <a:ext cx="209550" cy="161925"/>
          </a:xfrm>
          <a:prstGeom prst="triangle">
            <a:avLst/>
          </a:prstGeom>
          <a:solidFill>
            <a:srgbClr val="00BB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BBEE"/>
              </a:solidFill>
            </a:endParaRPr>
          </a:p>
        </p:txBody>
      </p:sp>
      <p:sp>
        <p:nvSpPr>
          <p:cNvPr id="21" name="Заголовок 1">
            <a:extLst>
              <a:ext uri="{FF2B5EF4-FFF2-40B4-BE49-F238E27FC236}">
                <a16:creationId xmlns:a16="http://schemas.microsoft.com/office/drawing/2014/main" id="{67708C79-A4AC-4B5D-92DF-600737E4D11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971925" y="170727"/>
            <a:ext cx="10515600" cy="923925"/>
          </a:xfrm>
        </p:spPr>
        <p:txBody>
          <a:bodyPr rtlCol="0">
            <a:normAutofit/>
          </a:bodyPr>
          <a:lstStyle/>
          <a:p>
            <a:r>
              <a:rPr lang="ru-RU" dirty="0"/>
              <a:t>НАПРАВЛЕНИЕ ДОКУМЕНТОВ</a:t>
            </a:r>
            <a:endParaRPr lang="ru-RU" sz="2800" b="1" dirty="0">
              <a:solidFill>
                <a:srgbClr val="00BBE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Молния 2"/>
          <p:cNvSpPr/>
          <p:nvPr/>
        </p:nvSpPr>
        <p:spPr>
          <a:xfrm>
            <a:off x="4187639" y="5946657"/>
            <a:ext cx="197126" cy="216935"/>
          </a:xfrm>
          <a:prstGeom prst="lightningBolt">
            <a:avLst/>
          </a:prstGeom>
          <a:solidFill>
            <a:srgbClr val="00BB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BBEE"/>
              </a:solidFill>
            </a:endParaRPr>
          </a:p>
        </p:txBody>
      </p:sp>
      <p:grpSp>
        <p:nvGrpSpPr>
          <p:cNvPr id="26" name="Группа 25"/>
          <p:cNvGrpSpPr/>
          <p:nvPr/>
        </p:nvGrpSpPr>
        <p:grpSpPr>
          <a:xfrm>
            <a:off x="297273" y="1362414"/>
            <a:ext cx="3512727" cy="3100849"/>
            <a:chOff x="297273" y="1362414"/>
            <a:chExt cx="3512727" cy="3100849"/>
          </a:xfrm>
        </p:grpSpPr>
        <p:sp>
          <p:nvSpPr>
            <p:cNvPr id="27" name="Прямоугольник 26"/>
            <p:cNvSpPr/>
            <p:nvPr/>
          </p:nvSpPr>
          <p:spPr>
            <a:xfrm>
              <a:off x="433859" y="1362414"/>
              <a:ext cx="3376141" cy="31008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Aft>
                  <a:spcPts val="1500"/>
                </a:spcAft>
              </a:pPr>
              <a:r>
                <a:rPr lang="ru-RU" sz="1200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Подготовительный этап</a:t>
              </a:r>
            </a:p>
            <a:p>
              <a:pPr>
                <a:spcAft>
                  <a:spcPts val="1500"/>
                </a:spcAft>
              </a:pPr>
              <a:r>
                <a:rPr lang="ru-RU" sz="1200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Заявление</a:t>
              </a:r>
            </a:p>
            <a:p>
              <a:pPr>
                <a:spcAft>
                  <a:spcPts val="1500"/>
                </a:spcAft>
              </a:pPr>
              <a:r>
                <a:rPr lang="ru-RU" sz="1200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Документы в отношении ЕИО и </a:t>
              </a:r>
              <a:r>
                <a:rPr lang="ru-RU" sz="1200" dirty="0" smtClean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должностных лиц</a:t>
              </a:r>
              <a:endParaRPr lang="ru-RU" sz="12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Aft>
                  <a:spcPts val="1500"/>
                </a:spcAft>
              </a:pPr>
              <a:r>
                <a:rPr lang="ru-RU" sz="1200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Структура собственности</a:t>
              </a:r>
              <a:endParaRPr lang="en-US" sz="12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Aft>
                  <a:spcPts val="1500"/>
                </a:spcAft>
              </a:pPr>
              <a:r>
                <a:rPr lang="ru-RU" sz="1200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Расчет размера собственных средств</a:t>
              </a:r>
              <a:endParaRPr lang="en-US" sz="12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Aft>
                  <a:spcPts val="1500"/>
                </a:spcAft>
              </a:pPr>
              <a:r>
                <a:rPr lang="ru-RU" sz="1200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Программно-технические средства</a:t>
              </a:r>
            </a:p>
            <a:p>
              <a:pPr lvl="0">
                <a:spcAft>
                  <a:spcPts val="1500"/>
                </a:spcAft>
              </a:pPr>
              <a:r>
                <a:rPr lang="ru-RU" sz="1200" b="1" dirty="0">
                  <a:solidFill>
                    <a:srgbClr val="00BBE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Направление документов</a:t>
              </a:r>
            </a:p>
            <a:p>
              <a:pPr lvl="0">
                <a:spcAft>
                  <a:spcPts val="1500"/>
                </a:spcAft>
              </a:pPr>
              <a:r>
                <a:rPr lang="ru-RU" sz="1200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Полезные ссылки</a:t>
              </a:r>
            </a:p>
          </p:txBody>
        </p:sp>
        <p:sp>
          <p:nvSpPr>
            <p:cNvPr id="28" name="Овал 27"/>
            <p:cNvSpPr/>
            <p:nvPr/>
          </p:nvSpPr>
          <p:spPr>
            <a:xfrm>
              <a:off x="301625" y="2760769"/>
              <a:ext cx="79376" cy="79374"/>
            </a:xfrm>
            <a:prstGeom prst="ellipse">
              <a:avLst/>
            </a:prstGeom>
            <a:solidFill>
              <a:srgbClr val="B7B8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Овал 28"/>
            <p:cNvSpPr/>
            <p:nvPr/>
          </p:nvSpPr>
          <p:spPr>
            <a:xfrm>
              <a:off x="301625" y="2222822"/>
              <a:ext cx="79376" cy="79374"/>
            </a:xfrm>
            <a:prstGeom prst="ellipse">
              <a:avLst/>
            </a:prstGeom>
            <a:solidFill>
              <a:srgbClr val="B7B8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0" name="Овал 29"/>
            <p:cNvSpPr/>
            <p:nvPr/>
          </p:nvSpPr>
          <p:spPr>
            <a:xfrm>
              <a:off x="301625" y="1831976"/>
              <a:ext cx="79376" cy="79374"/>
            </a:xfrm>
            <a:prstGeom prst="ellipse">
              <a:avLst/>
            </a:prstGeom>
            <a:solidFill>
              <a:srgbClr val="B7B8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Овал 30"/>
            <p:cNvSpPr/>
            <p:nvPr/>
          </p:nvSpPr>
          <p:spPr>
            <a:xfrm>
              <a:off x="301625" y="1470026"/>
              <a:ext cx="79376" cy="79374"/>
            </a:xfrm>
            <a:prstGeom prst="ellipse">
              <a:avLst/>
            </a:prstGeom>
            <a:solidFill>
              <a:srgbClr val="B7B8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Овал 32"/>
            <p:cNvSpPr/>
            <p:nvPr/>
          </p:nvSpPr>
          <p:spPr>
            <a:xfrm>
              <a:off x="301625" y="3151128"/>
              <a:ext cx="79376" cy="79374"/>
            </a:xfrm>
            <a:prstGeom prst="ellipse">
              <a:avLst/>
            </a:prstGeom>
            <a:solidFill>
              <a:srgbClr val="B7B8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Овал 33"/>
            <p:cNvSpPr/>
            <p:nvPr/>
          </p:nvSpPr>
          <p:spPr>
            <a:xfrm>
              <a:off x="305900" y="3519569"/>
              <a:ext cx="79376" cy="79374"/>
            </a:xfrm>
            <a:prstGeom prst="ellipse">
              <a:avLst/>
            </a:prstGeom>
            <a:solidFill>
              <a:srgbClr val="B7B8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Овал 34"/>
            <p:cNvSpPr/>
            <p:nvPr/>
          </p:nvSpPr>
          <p:spPr>
            <a:xfrm>
              <a:off x="301625" y="3890314"/>
              <a:ext cx="79376" cy="79374"/>
            </a:xfrm>
            <a:prstGeom prst="ellipse">
              <a:avLst/>
            </a:prstGeom>
            <a:solidFill>
              <a:srgbClr val="00BB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Овал 36"/>
            <p:cNvSpPr/>
            <p:nvPr/>
          </p:nvSpPr>
          <p:spPr>
            <a:xfrm>
              <a:off x="297273" y="4265371"/>
              <a:ext cx="79376" cy="79374"/>
            </a:xfrm>
            <a:prstGeom prst="ellipse">
              <a:avLst/>
            </a:prstGeom>
            <a:solidFill>
              <a:srgbClr val="B7B8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4398961" y="2222822"/>
            <a:ext cx="1209571" cy="2449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 этого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ctangle 4"/>
          <p:cNvSpPr>
            <a:spLocks noChangeArrowheads="1"/>
          </p:cNvSpPr>
          <p:nvPr/>
        </p:nvSpPr>
        <p:spPr bwMode="auto">
          <a:xfrm>
            <a:off x="4558045" y="2579047"/>
            <a:ext cx="6194772" cy="20816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85750" indent="-285750">
              <a:spcAft>
                <a:spcPts val="1200"/>
              </a:spcAft>
              <a:buBlip>
                <a:blip r:embed="rId4"/>
              </a:buBlip>
            </a:pPr>
            <a:r>
              <a:rPr lang="ru-RU" sz="1400" dirty="0" smtClean="0">
                <a:solidFill>
                  <a:schemeClr val="bg1"/>
                </a:solidFill>
                <a:cs typeface="Arial" panose="020B0604020202020204" pitchFamily="34" charset="0"/>
              </a:rPr>
              <a:t>в</a:t>
            </a:r>
            <a:r>
              <a:rPr lang="ru-RU" sz="1400" dirty="0">
                <a:solidFill>
                  <a:schemeClr val="bg1"/>
                </a:solidFill>
                <a:cs typeface="Arial" panose="020B0604020202020204" pitchFamily="34" charset="0"/>
              </a:rPr>
              <a:t> л</a:t>
            </a:r>
            <a:r>
              <a:rPr lang="ru-RU" sz="1400" dirty="0" smtClean="0">
                <a:solidFill>
                  <a:schemeClr val="bg1"/>
                </a:solidFill>
                <a:cs typeface="Arial" panose="020B0604020202020204" pitchFamily="34" charset="0"/>
              </a:rPr>
              <a:t>ичном </a:t>
            </a:r>
            <a:r>
              <a:rPr lang="ru-RU" sz="1400" dirty="0">
                <a:solidFill>
                  <a:schemeClr val="bg1"/>
                </a:solidFill>
                <a:cs typeface="Arial" panose="020B0604020202020204" pitchFamily="34" charset="0"/>
              </a:rPr>
              <a:t>кабинете необходимо пройти по следующему пути</a:t>
            </a:r>
          </a:p>
        </p:txBody>
      </p:sp>
      <p:pic>
        <p:nvPicPr>
          <p:cNvPr id="24" name="Рисунок 23"/>
          <p:cNvPicPr/>
          <p:nvPr/>
        </p:nvPicPr>
        <p:blipFill rotWithShape="1">
          <a:blip r:embed="rId5"/>
          <a:srcRect l="18459" t="27495" r="6053" b="45137"/>
          <a:stretch/>
        </p:blipFill>
        <p:spPr bwMode="auto">
          <a:xfrm>
            <a:off x="5491263" y="2796654"/>
            <a:ext cx="4131193" cy="76260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9" name="Rectangle 4"/>
          <p:cNvSpPr>
            <a:spLocks noChangeArrowheads="1"/>
          </p:cNvSpPr>
          <p:nvPr/>
        </p:nvSpPr>
        <p:spPr bwMode="auto">
          <a:xfrm>
            <a:off x="4558045" y="3665139"/>
            <a:ext cx="5997630" cy="26486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85750" indent="-285750">
              <a:spcAft>
                <a:spcPts val="1200"/>
              </a:spcAft>
              <a:buBlip>
                <a:blip r:embed="rId4"/>
              </a:buBlip>
            </a:pPr>
            <a:r>
              <a:rPr lang="ru-RU" sz="1400" dirty="0" smtClean="0">
                <a:solidFill>
                  <a:schemeClr val="bg1"/>
                </a:solidFill>
                <a:cs typeface="Arial" panose="020B0604020202020204" pitchFamily="34" charset="0"/>
              </a:rPr>
              <a:t>либо воспользоваться поиском, указав номер процедуры «</a:t>
            </a:r>
            <a:r>
              <a:rPr lang="ru-RU" sz="14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4010</a:t>
            </a:r>
            <a:r>
              <a:rPr lang="ru-RU" sz="1400" dirty="0" smtClean="0">
                <a:solidFill>
                  <a:schemeClr val="bg1"/>
                </a:solidFill>
                <a:cs typeface="Arial" panose="020B0604020202020204" pitchFamily="34" charset="0"/>
              </a:rPr>
              <a:t>»</a:t>
            </a:r>
            <a:endParaRPr lang="ru-RU" sz="14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8902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/>
        </p:nvSpPr>
        <p:spPr>
          <a:xfrm>
            <a:off x="1" y="0"/>
            <a:ext cx="12192000" cy="3392488"/>
          </a:xfrm>
          <a:prstGeom prst="rect">
            <a:avLst/>
          </a:prstGeom>
          <a:solidFill>
            <a:srgbClr val="00BB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2622581" y="3674801"/>
            <a:ext cx="328959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Личный кабинет участника информационного обмена </a:t>
            </a:r>
          </a:p>
          <a:p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подачи в Банк России комплекта документов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7394090" y="4006046"/>
            <a:ext cx="337767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Навигатор по </a:t>
            </a:r>
            <a:r>
              <a:rPr lang="ru-RU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процедуре допуска </a:t>
            </a:r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организаций, осуществляющих обмен цифровых </a:t>
            </a:r>
            <a:r>
              <a:rPr lang="ru-RU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валют</a:t>
            </a:r>
            <a:endParaRPr lang="ru-RU" sz="1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" name="Группа 7"/>
          <p:cNvGrpSpPr/>
          <p:nvPr/>
        </p:nvGrpSpPr>
        <p:grpSpPr>
          <a:xfrm>
            <a:off x="0" y="0"/>
            <a:ext cx="12192000" cy="3394666"/>
            <a:chOff x="12872720" y="2937872"/>
            <a:chExt cx="12192000" cy="3394666"/>
          </a:xfrm>
        </p:grpSpPr>
        <p:pic>
          <p:nvPicPr>
            <p:cNvPr id="6" name="Рисунок 5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794" b="22648"/>
            <a:stretch/>
          </p:blipFill>
          <p:spPr>
            <a:xfrm>
              <a:off x="12877800" y="2941637"/>
              <a:ext cx="12184380" cy="3390901"/>
            </a:xfrm>
            <a:prstGeom prst="rect">
              <a:avLst/>
            </a:prstGeom>
          </p:spPr>
        </p:pic>
        <p:sp>
          <p:nvSpPr>
            <p:cNvPr id="21" name="Прямоугольник 20"/>
            <p:cNvSpPr/>
            <p:nvPr/>
          </p:nvSpPr>
          <p:spPr>
            <a:xfrm>
              <a:off x="12872720" y="2937872"/>
              <a:ext cx="12192000" cy="3392488"/>
            </a:xfrm>
            <a:prstGeom prst="rect">
              <a:avLst/>
            </a:prstGeom>
            <a:solidFill>
              <a:srgbClr val="00BBEE">
                <a:alpha val="8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7708C79-A4AC-4B5D-92DF-600737E4D11A}"/>
              </a:ext>
            </a:extLst>
          </p:cNvPr>
          <p:cNvSpPr txBox="1">
            <a:spLocks/>
          </p:cNvSpPr>
          <p:nvPr/>
        </p:nvSpPr>
        <p:spPr>
          <a:xfrm>
            <a:off x="1416050" y="-66675"/>
            <a:ext cx="10515600" cy="924808"/>
          </a:xfrm>
          <a:prstGeom prst="rect">
            <a:avLst/>
          </a:prstGeom>
        </p:spPr>
        <p:txBody>
          <a:bodyPr vert="horz" lIns="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Полезные ссылки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050" y="3559001"/>
            <a:ext cx="1185709" cy="1185709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7394090" y="5731740"/>
            <a:ext cx="291532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Реестры </a:t>
            </a:r>
            <a:r>
              <a:rPr lang="ru-RU" sz="1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перечни Банка России </a:t>
            </a:r>
            <a:endParaRPr lang="ru-RU" sz="1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713754" y="5516296"/>
            <a:ext cx="259341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Решения Банка России </a:t>
            </a:r>
            <a:b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отношении участников финансового рынка</a:t>
            </a: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4054" y="5180778"/>
            <a:ext cx="1409700" cy="14097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5388" y="3459163"/>
            <a:ext cx="1388702" cy="138870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5388" y="5037389"/>
            <a:ext cx="1388702" cy="1388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588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A4C8E8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60">
      <a:majorFont>
        <a:latin typeface="Source Sans Pro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TEM Deck_tm12041065_Win32_LW_v2" id="{4F206296-6CCA-437B-ABEB-95E882651B70}" vid="{35168526-4CBB-4325-9C81-5B5C83385FFB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1" ma:contentTypeDescription="Create a new document." ma:contentTypeScope="" ma:versionID="64dfb1555687e0874b4304b796b5b0c7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6e4c555b5e194d05b7203de9c4567b3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817B950-985C-4D79-B0A3-FA5D2FD7806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D126E60-8824-40C8-9624-5890E719C527}">
  <ds:schemaRefs>
    <ds:schemaRef ds:uri="http://schemas.microsoft.com/office/2006/documentManagement/types"/>
    <ds:schemaRef ds:uri="71af3243-3dd4-4a8d-8c0d-dd76da1f02a5"/>
    <ds:schemaRef ds:uri="http://schemas.microsoft.com/office/2006/metadata/properties"/>
    <ds:schemaRef ds:uri="http://purl.org/dc/dcmitype/"/>
    <ds:schemaRef ds:uri="http://purl.org/dc/terms/"/>
    <ds:schemaRef ds:uri="230e9df3-be65-4c73-a93b-d1236ebd677e"/>
    <ds:schemaRef ds:uri="http://schemas.microsoft.com/office/infopath/2007/PartnerControls"/>
    <ds:schemaRef ds:uri="http://schemas.openxmlformats.org/package/2006/metadata/core-properties"/>
    <ds:schemaRef ds:uri="16c05727-aa75-4e4a-9b5f-8a80a1165891"/>
    <ds:schemaRef ds:uri="http://schemas.microsoft.com/sharepoint/v3"/>
    <ds:schemaRef ds:uri="http://www.w3.org/XML/1998/namespace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472B6A28-7094-4F7C-9CE6-FEFFCFA7E15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1891</Words>
  <Application>Microsoft Office PowerPoint</Application>
  <PresentationFormat>Широкоэкранный</PresentationFormat>
  <Paragraphs>203</Paragraphs>
  <Slides>12</Slides>
  <Notes>12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Arial</vt:lpstr>
      <vt:lpstr>Calibri</vt:lpstr>
      <vt:lpstr>Source Sans Pro</vt:lpstr>
      <vt:lpstr>Times New Roman</vt:lpstr>
      <vt:lpstr>Тема Office</vt:lpstr>
      <vt:lpstr>Лист с поддержкой макросов</vt:lpstr>
      <vt:lpstr>Документ</vt:lpstr>
      <vt:lpstr>ВНЕСЕНИЕ СВЕДЕНИЙ О ЮРИДИЧЕСКОМ ЛИЦЕ  В РЕЕСТР ОРГАНИЗАЦИЙ, ОСУЩЕСТВЛЯЮЩИХ  ОБМЕН ЦИФРОВЫХ ВАЛЮТ</vt:lpstr>
      <vt:lpstr>Цель</vt:lpstr>
      <vt:lpstr>Презентация PowerPoint</vt:lpstr>
      <vt:lpstr>ПОДГОТОВКА КОМПЛЕКТА ДОКУМЕНТОВ</vt:lpstr>
      <vt:lpstr>ПОДГОТОВКА КОМПЛЕКТА ДОКУМЕНТОВ</vt:lpstr>
      <vt:lpstr>ПОДГОТОВКА КОМПЛЕКТА ДОКУМЕНТОВ</vt:lpstr>
      <vt:lpstr>ПОДГОТОВКА КОМПЛЕКТА ДОКУМЕНТОВ</vt:lpstr>
      <vt:lpstr>ПОДГОТОВКА КОМПЛЕКТА ДОКУМЕНТОВ</vt:lpstr>
      <vt:lpstr>ПРОГРАММНО-ТЕХНИЧЕСКИЕ СРЕДСТВА</vt:lpstr>
      <vt:lpstr>НАПРАВЛЕНИЕ ДОКУМЕНТОВ</vt:lpstr>
      <vt:lpstr>НАПРАВЛЕНИЕ ДОКУМЕНТОВ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2021-07-29T04:12:45Z</dcterms:created>
  <dcterms:modified xsi:type="dcterms:W3CDTF">2026-09-24T07:28:37Z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